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4"/>
  </p:notesMasterIdLst>
  <p:sldIdLst>
    <p:sldId id="256" r:id="rId2"/>
    <p:sldId id="258" r:id="rId3"/>
    <p:sldId id="259" r:id="rId4"/>
    <p:sldId id="274" r:id="rId5"/>
    <p:sldId id="262" r:id="rId6"/>
    <p:sldId id="271" r:id="rId7"/>
    <p:sldId id="275" r:id="rId8"/>
    <p:sldId id="277" r:id="rId9"/>
    <p:sldId id="279" r:id="rId10"/>
    <p:sldId id="278" r:id="rId11"/>
    <p:sldId id="280" r:id="rId12"/>
    <p:sldId id="281" r:id="rId13"/>
    <p:sldId id="282" r:id="rId14"/>
    <p:sldId id="283" r:id="rId15"/>
    <p:sldId id="263" r:id="rId16"/>
    <p:sldId id="272" r:id="rId17"/>
    <p:sldId id="284" r:id="rId18"/>
    <p:sldId id="264" r:id="rId19"/>
    <p:sldId id="273" r:id="rId20"/>
    <p:sldId id="266" r:id="rId21"/>
    <p:sldId id="261" r:id="rId22"/>
    <p:sldId id="285" r:id="rId23"/>
  </p:sldIdLst>
  <p:sldSz cx="9144000" cy="5143500" type="screen16x9"/>
  <p:notesSz cx="6858000" cy="9144000"/>
  <p:embeddedFontLst>
    <p:embeddedFont>
      <p:font typeface="Arimo" panose="020B0604020202020204" charset="0"/>
      <p:regular r:id="rId25"/>
      <p:bold r:id="rId26"/>
      <p:italic r:id="rId27"/>
      <p:boldItalic r:id="rId28"/>
    </p:embeddedFont>
    <p:embeddedFont>
      <p:font typeface="Playfair Display SemiBold" panose="020B0604020202020204" charset="0"/>
      <p:regular r:id="rId29"/>
      <p:bold r:id="rId30"/>
      <p:italic r:id="rId31"/>
      <p:boldItalic r:id="rId32"/>
    </p:embeddedFont>
    <p:embeddedFont>
      <p:font typeface="Press Start 2P" panose="020B0604020202020204" charset="0"/>
      <p:regular r:id="rId33"/>
    </p:embeddedFont>
    <p:embeddedFont>
      <p:font typeface="Raleway"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83E5A0-DFD9-47D2-9722-7703F8DF74CE}">
  <a:tblStyle styleId="{0683E5A0-DFD9-47D2-9722-7703F8DF74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6376F3-F6DE-4486-A2AF-8487C2AF10D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69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40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9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2205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504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11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934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73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204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84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e7cd982bd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e7cd982bd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797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221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607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7cd982bd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7cd982bd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713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9521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48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734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e7cd982bd3_2_21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e7cd982bd3_2_21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069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1142550" y="1570350"/>
            <a:ext cx="6858900" cy="1610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000">
                <a:latin typeface="Press Start 2P"/>
                <a:ea typeface="Press Start 2P"/>
                <a:cs typeface="Press Start 2P"/>
                <a:sym typeface="Press Start 2P"/>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142550" y="3092550"/>
            <a:ext cx="6858900" cy="480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600">
                <a:solidFill>
                  <a:schemeClr val="dk1"/>
                </a:solidFill>
                <a:latin typeface="Arimo"/>
                <a:ea typeface="Arimo"/>
                <a:cs typeface="Arimo"/>
                <a:sym typeface="Arim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474950" y="-375"/>
            <a:ext cx="238275" cy="940500"/>
            <a:chOff x="474950" y="-375"/>
            <a:chExt cx="238275" cy="940500"/>
          </a:xfrm>
        </p:grpSpPr>
        <p:cxnSp>
          <p:nvCxnSpPr>
            <p:cNvPr id="14" name="Google Shape;14;p2"/>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16" name="Google Shape;16;p2"/>
          <p:cNvCxnSpPr/>
          <p:nvPr/>
        </p:nvCxnSpPr>
        <p:spPr>
          <a:xfrm>
            <a:off x="4572000" y="-12850"/>
            <a:ext cx="0" cy="497700"/>
          </a:xfrm>
          <a:prstGeom prst="straightConnector1">
            <a:avLst/>
          </a:prstGeom>
          <a:noFill/>
          <a:ln w="19050" cap="flat" cmpd="sng">
            <a:solidFill>
              <a:schemeClr val="dk1"/>
            </a:solidFill>
            <a:prstDash val="solid"/>
            <a:round/>
            <a:headEnd type="none" w="med" len="med"/>
            <a:tailEnd type="none" w="med" len="med"/>
          </a:ln>
        </p:spPr>
      </p:cxnSp>
      <p:grpSp>
        <p:nvGrpSpPr>
          <p:cNvPr id="17" name="Google Shape;17;p2"/>
          <p:cNvGrpSpPr/>
          <p:nvPr/>
        </p:nvGrpSpPr>
        <p:grpSpPr>
          <a:xfrm>
            <a:off x="359296" y="1808220"/>
            <a:ext cx="369304" cy="554077"/>
            <a:chOff x="3119125" y="3168075"/>
            <a:chExt cx="419425" cy="629275"/>
          </a:xfrm>
        </p:grpSpPr>
        <p:sp>
          <p:nvSpPr>
            <p:cNvPr id="18" name="Google Shape;18;p2"/>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flipH="1">
            <a:off x="7923500" y="-375"/>
            <a:ext cx="238275" cy="785223"/>
            <a:chOff x="474950" y="-375"/>
            <a:chExt cx="238275" cy="940500"/>
          </a:xfrm>
        </p:grpSpPr>
        <p:cxnSp>
          <p:nvCxnSpPr>
            <p:cNvPr id="30" name="Google Shape;30;p2"/>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31" name="Google Shape;31;p2"/>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32" name="Google Shape;32;p2"/>
          <p:cNvGrpSpPr/>
          <p:nvPr/>
        </p:nvGrpSpPr>
        <p:grpSpPr>
          <a:xfrm flipH="1">
            <a:off x="8415446" y="1808220"/>
            <a:ext cx="369304" cy="554077"/>
            <a:chOff x="3119125" y="3168075"/>
            <a:chExt cx="419425" cy="629275"/>
          </a:xfrm>
        </p:grpSpPr>
        <p:sp>
          <p:nvSpPr>
            <p:cNvPr id="33" name="Google Shape;33;p2"/>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651"/>
        <p:cNvGrpSpPr/>
        <p:nvPr/>
      </p:nvGrpSpPr>
      <p:grpSpPr>
        <a:xfrm>
          <a:off x="0" y="0"/>
          <a:ext cx="0" cy="0"/>
          <a:chOff x="0" y="0"/>
          <a:chExt cx="0" cy="0"/>
        </a:xfrm>
      </p:grpSpPr>
      <p:pic>
        <p:nvPicPr>
          <p:cNvPr id="652" name="Google Shape;652;p28"/>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653" name="Google Shape;653;p28"/>
          <p:cNvPicPr preferRelativeResize="0"/>
          <p:nvPr/>
        </p:nvPicPr>
        <p:blipFill>
          <a:blip r:embed="rId3">
            <a:alphaModFix amt="52999"/>
          </a:blip>
          <a:stretch>
            <a:fillRect/>
          </a:stretch>
        </p:blipFill>
        <p:spPr>
          <a:xfrm>
            <a:off x="0" y="0"/>
            <a:ext cx="9144000" cy="5143500"/>
          </a:xfrm>
          <a:prstGeom prst="rect">
            <a:avLst/>
          </a:prstGeom>
          <a:noFill/>
          <a:ln>
            <a:noFill/>
          </a:ln>
        </p:spPr>
      </p:pic>
      <p:cxnSp>
        <p:nvCxnSpPr>
          <p:cNvPr id="654" name="Google Shape;654;p28"/>
          <p:cNvCxnSpPr/>
          <p:nvPr/>
        </p:nvCxnSpPr>
        <p:spPr>
          <a:xfrm>
            <a:off x="673450" y="-375"/>
            <a:ext cx="0" cy="2063700"/>
          </a:xfrm>
          <a:prstGeom prst="straightConnector1">
            <a:avLst/>
          </a:prstGeom>
          <a:noFill/>
          <a:ln w="19050" cap="flat" cmpd="sng">
            <a:solidFill>
              <a:schemeClr val="dk1"/>
            </a:solidFill>
            <a:prstDash val="solid"/>
            <a:round/>
            <a:headEnd type="none" w="med" len="med"/>
            <a:tailEnd type="none" w="med" len="med"/>
          </a:ln>
        </p:spPr>
      </p:cxnSp>
      <p:grpSp>
        <p:nvGrpSpPr>
          <p:cNvPr id="655" name="Google Shape;655;p28"/>
          <p:cNvGrpSpPr/>
          <p:nvPr/>
        </p:nvGrpSpPr>
        <p:grpSpPr>
          <a:xfrm>
            <a:off x="347574" y="2162143"/>
            <a:ext cx="651756" cy="651514"/>
            <a:chOff x="2814625" y="1652725"/>
            <a:chExt cx="2428300" cy="2427400"/>
          </a:xfrm>
        </p:grpSpPr>
        <p:sp>
          <p:nvSpPr>
            <p:cNvPr id="656" name="Google Shape;656;p28"/>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8"/>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8"/>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8"/>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4" name="Google Shape;674;p28"/>
          <p:cNvCxnSpPr/>
          <p:nvPr/>
        </p:nvCxnSpPr>
        <p:spPr>
          <a:xfrm>
            <a:off x="7790475" y="-375"/>
            <a:ext cx="0" cy="1141500"/>
          </a:xfrm>
          <a:prstGeom prst="straightConnector1">
            <a:avLst/>
          </a:prstGeom>
          <a:noFill/>
          <a:ln w="19050" cap="flat" cmpd="sng">
            <a:solidFill>
              <a:schemeClr val="dk1"/>
            </a:solidFill>
            <a:prstDash val="solid"/>
            <a:round/>
            <a:headEnd type="none" w="med" len="med"/>
            <a:tailEnd type="none" w="med" len="med"/>
          </a:ln>
        </p:spPr>
      </p:cxnSp>
      <p:sp>
        <p:nvSpPr>
          <p:cNvPr id="675" name="Google Shape;675;p28"/>
          <p:cNvSpPr/>
          <p:nvPr/>
        </p:nvSpPr>
        <p:spPr>
          <a:xfrm>
            <a:off x="7485850" y="1209899"/>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pic>
        <p:nvPicPr>
          <p:cNvPr id="45" name="Google Shape;45;p3"/>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46" name="Google Shape;46;p3"/>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47" name="Google Shape;47;p3"/>
          <p:cNvSpPr txBox="1">
            <a:spLocks noGrp="1"/>
          </p:cNvSpPr>
          <p:nvPr>
            <p:ph type="title"/>
          </p:nvPr>
        </p:nvSpPr>
        <p:spPr>
          <a:xfrm>
            <a:off x="2100150" y="2305900"/>
            <a:ext cx="4943700" cy="1755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3502800" y="1211363"/>
            <a:ext cx="2138400" cy="1229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cxnSp>
        <p:nvCxnSpPr>
          <p:cNvPr id="49" name="Google Shape;49;p3"/>
          <p:cNvCxnSpPr/>
          <p:nvPr/>
        </p:nvCxnSpPr>
        <p:spPr>
          <a:xfrm>
            <a:off x="4572000" y="4465700"/>
            <a:ext cx="0" cy="727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pic>
        <p:nvPicPr>
          <p:cNvPr id="56" name="Google Shape;56;p5"/>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57" name="Google Shape;57;p5"/>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58" name="Google Shape;58;p5"/>
          <p:cNvSpPr txBox="1">
            <a:spLocks noGrp="1"/>
          </p:cNvSpPr>
          <p:nvPr>
            <p:ph type="title"/>
          </p:nvPr>
        </p:nvSpPr>
        <p:spPr>
          <a:xfrm>
            <a:off x="713225" y="484425"/>
            <a:ext cx="77175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9" name="Google Shape;59;p5"/>
          <p:cNvSpPr txBox="1">
            <a:spLocks noGrp="1"/>
          </p:cNvSpPr>
          <p:nvPr>
            <p:ph type="subTitle" idx="1"/>
          </p:nvPr>
        </p:nvSpPr>
        <p:spPr>
          <a:xfrm>
            <a:off x="750751" y="1767000"/>
            <a:ext cx="35769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7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0" name="Google Shape;60;p5"/>
          <p:cNvSpPr txBox="1">
            <a:spLocks noGrp="1"/>
          </p:cNvSpPr>
          <p:nvPr>
            <p:ph type="subTitle" idx="2"/>
          </p:nvPr>
        </p:nvSpPr>
        <p:spPr>
          <a:xfrm>
            <a:off x="4816349" y="1767000"/>
            <a:ext cx="35769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7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61" name="Google Shape;61;p5"/>
          <p:cNvSpPr txBox="1">
            <a:spLocks noGrp="1"/>
          </p:cNvSpPr>
          <p:nvPr>
            <p:ph type="subTitle" idx="3"/>
          </p:nvPr>
        </p:nvSpPr>
        <p:spPr>
          <a:xfrm>
            <a:off x="750751" y="2431125"/>
            <a:ext cx="3576900" cy="14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5"/>
          <p:cNvSpPr txBox="1">
            <a:spLocks noGrp="1"/>
          </p:cNvSpPr>
          <p:nvPr>
            <p:ph type="subTitle" idx="4"/>
          </p:nvPr>
        </p:nvSpPr>
        <p:spPr>
          <a:xfrm>
            <a:off x="4816349" y="2431125"/>
            <a:ext cx="3576900" cy="14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 name="Google Shape;63;p5"/>
          <p:cNvGrpSpPr/>
          <p:nvPr/>
        </p:nvGrpSpPr>
        <p:grpSpPr>
          <a:xfrm>
            <a:off x="444850" y="-375"/>
            <a:ext cx="238275" cy="1216255"/>
            <a:chOff x="474950" y="-375"/>
            <a:chExt cx="238275" cy="940500"/>
          </a:xfrm>
        </p:grpSpPr>
        <p:cxnSp>
          <p:nvCxnSpPr>
            <p:cNvPr id="64" name="Google Shape;64;p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65" name="Google Shape;65;p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66" name="Google Shape;66;p5"/>
          <p:cNvCxnSpPr/>
          <p:nvPr/>
        </p:nvCxnSpPr>
        <p:spPr>
          <a:xfrm rot="10800000">
            <a:off x="4590800" y="4733100"/>
            <a:ext cx="0" cy="410400"/>
          </a:xfrm>
          <a:prstGeom prst="straightConnector1">
            <a:avLst/>
          </a:prstGeom>
          <a:noFill/>
          <a:ln w="19050" cap="flat" cmpd="sng">
            <a:solidFill>
              <a:schemeClr val="dk1"/>
            </a:solidFill>
            <a:prstDash val="solid"/>
            <a:round/>
            <a:headEnd type="none" w="med" len="med"/>
            <a:tailEnd type="none" w="med" len="med"/>
          </a:ln>
        </p:spPr>
      </p:cxnSp>
      <p:cxnSp>
        <p:nvCxnSpPr>
          <p:cNvPr id="67" name="Google Shape;67;p5"/>
          <p:cNvCxnSpPr/>
          <p:nvPr/>
        </p:nvCxnSpPr>
        <p:spPr>
          <a:xfrm>
            <a:off x="8701025" y="0"/>
            <a:ext cx="0" cy="762600"/>
          </a:xfrm>
          <a:prstGeom prst="straightConnector1">
            <a:avLst/>
          </a:prstGeom>
          <a:noFill/>
          <a:ln w="19050" cap="flat" cmpd="sng">
            <a:solidFill>
              <a:schemeClr val="dk1"/>
            </a:solidFill>
            <a:prstDash val="solid"/>
            <a:round/>
            <a:headEnd type="none" w="med" len="med"/>
            <a:tailEnd type="none" w="med" len="med"/>
          </a:ln>
        </p:spPr>
      </p:cxnSp>
      <p:grpSp>
        <p:nvGrpSpPr>
          <p:cNvPr id="68" name="Google Shape;68;p5"/>
          <p:cNvGrpSpPr/>
          <p:nvPr/>
        </p:nvGrpSpPr>
        <p:grpSpPr>
          <a:xfrm rot="10800000" flipH="1">
            <a:off x="8473146" y="860389"/>
            <a:ext cx="455742" cy="385444"/>
            <a:chOff x="4052875" y="1592600"/>
            <a:chExt cx="737925" cy="624200"/>
          </a:xfrm>
        </p:grpSpPr>
        <p:sp>
          <p:nvSpPr>
            <p:cNvPr id="69" name="Google Shape;69;p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5"/>
          <p:cNvSpPr/>
          <p:nvPr/>
        </p:nvSpPr>
        <p:spPr>
          <a:xfrm>
            <a:off x="141500" y="13318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pic>
        <p:nvPicPr>
          <p:cNvPr id="126" name="Google Shape;126;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27" name="Google Shape;127;p9"/>
          <p:cNvPicPr preferRelativeResize="0"/>
          <p:nvPr/>
        </p:nvPicPr>
        <p:blipFill>
          <a:blip r:embed="rId3">
            <a:alphaModFix amt="52999"/>
          </a:blip>
          <a:stretch>
            <a:fillRect/>
          </a:stretch>
        </p:blipFill>
        <p:spPr>
          <a:xfrm flipH="1">
            <a:off x="0" y="0"/>
            <a:ext cx="9144000" cy="5143500"/>
          </a:xfrm>
          <a:prstGeom prst="rect">
            <a:avLst/>
          </a:prstGeom>
          <a:noFill/>
          <a:ln>
            <a:noFill/>
          </a:ln>
        </p:spPr>
      </p:pic>
      <p:sp>
        <p:nvSpPr>
          <p:cNvPr id="128" name="Google Shape;128;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9" name="Google Shape;129;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30" name="Google Shape;130;p9"/>
          <p:cNvGrpSpPr/>
          <p:nvPr/>
        </p:nvGrpSpPr>
        <p:grpSpPr>
          <a:xfrm>
            <a:off x="474950" y="-375"/>
            <a:ext cx="238275" cy="1523704"/>
            <a:chOff x="474950" y="-375"/>
            <a:chExt cx="238275" cy="940500"/>
          </a:xfrm>
        </p:grpSpPr>
        <p:cxnSp>
          <p:nvCxnSpPr>
            <p:cNvPr id="131" name="Google Shape;131;p9"/>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32" name="Google Shape;132;p9"/>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133" name="Google Shape;133;p9"/>
          <p:cNvGrpSpPr/>
          <p:nvPr/>
        </p:nvGrpSpPr>
        <p:grpSpPr>
          <a:xfrm rot="10800000">
            <a:off x="8268400" y="3919075"/>
            <a:ext cx="238275" cy="1224437"/>
            <a:chOff x="474950" y="-375"/>
            <a:chExt cx="238275" cy="940500"/>
          </a:xfrm>
        </p:grpSpPr>
        <p:cxnSp>
          <p:nvCxnSpPr>
            <p:cNvPr id="134" name="Google Shape;134;p9"/>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9"/>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
        <p:nvSpPr>
          <p:cNvPr id="136" name="Google Shape;136;p9"/>
          <p:cNvSpPr/>
          <p:nvPr/>
        </p:nvSpPr>
        <p:spPr>
          <a:xfrm>
            <a:off x="8325463" y="3444050"/>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rot="10800000" flipH="1">
            <a:off x="257471" y="1641226"/>
            <a:ext cx="455742" cy="385444"/>
            <a:chOff x="4052875" y="1592600"/>
            <a:chExt cx="737925" cy="624200"/>
          </a:xfrm>
        </p:grpSpPr>
        <p:sp>
          <p:nvSpPr>
            <p:cNvPr id="138" name="Google Shape;138;p9"/>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5"/>
        <p:cNvGrpSpPr/>
        <p:nvPr/>
      </p:nvGrpSpPr>
      <p:grpSpPr>
        <a:xfrm>
          <a:off x="0" y="0"/>
          <a:ext cx="0" cy="0"/>
          <a:chOff x="0" y="0"/>
          <a:chExt cx="0" cy="0"/>
        </a:xfrm>
      </p:grpSpPr>
      <p:sp>
        <p:nvSpPr>
          <p:cNvPr id="156" name="Google Shape;156;p10"/>
          <p:cNvSpPr>
            <a:spLocks noGrp="1"/>
          </p:cNvSpPr>
          <p:nvPr>
            <p:ph type="pic" idx="2"/>
          </p:nvPr>
        </p:nvSpPr>
        <p:spPr>
          <a:xfrm>
            <a:off x="0" y="150"/>
            <a:ext cx="9144000" cy="5143500"/>
          </a:xfrm>
          <a:prstGeom prst="rect">
            <a:avLst/>
          </a:prstGeom>
          <a:noFill/>
          <a:ln>
            <a:noFill/>
          </a:ln>
        </p:spPr>
      </p:sp>
      <p:sp>
        <p:nvSpPr>
          <p:cNvPr id="157" name="Google Shape;157;p10"/>
          <p:cNvSpPr txBox="1">
            <a:spLocks noGrp="1"/>
          </p:cNvSpPr>
          <p:nvPr>
            <p:ph type="title"/>
          </p:nvPr>
        </p:nvSpPr>
        <p:spPr>
          <a:xfrm>
            <a:off x="713225" y="484425"/>
            <a:ext cx="7717500" cy="564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pic>
        <p:nvPicPr>
          <p:cNvPr id="159" name="Google Shape;159;p11"/>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160" name="Google Shape;160;p11"/>
          <p:cNvPicPr preferRelativeResize="0"/>
          <p:nvPr/>
        </p:nvPicPr>
        <p:blipFill>
          <a:blip r:embed="rId3">
            <a:alphaModFix amt="52999"/>
          </a:blip>
          <a:stretch>
            <a:fillRect/>
          </a:stretch>
        </p:blipFill>
        <p:spPr>
          <a:xfrm>
            <a:off x="0" y="0"/>
            <a:ext cx="9144000" cy="5143500"/>
          </a:xfrm>
          <a:prstGeom prst="rect">
            <a:avLst/>
          </a:prstGeom>
          <a:noFill/>
          <a:ln>
            <a:noFill/>
          </a:ln>
        </p:spPr>
      </p:pic>
      <p:sp>
        <p:nvSpPr>
          <p:cNvPr id="161" name="Google Shape;16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2" name="Google Shape;16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cxnSp>
        <p:nvCxnSpPr>
          <p:cNvPr id="163" name="Google Shape;163;p11"/>
          <p:cNvCxnSpPr/>
          <p:nvPr/>
        </p:nvCxnSpPr>
        <p:spPr>
          <a:xfrm>
            <a:off x="652325" y="3580750"/>
            <a:ext cx="0" cy="1573200"/>
          </a:xfrm>
          <a:prstGeom prst="straightConnector1">
            <a:avLst/>
          </a:prstGeom>
          <a:noFill/>
          <a:ln w="19050" cap="flat" cmpd="sng">
            <a:solidFill>
              <a:schemeClr val="dk1"/>
            </a:solidFill>
            <a:prstDash val="solid"/>
            <a:round/>
            <a:headEnd type="none" w="med" len="med"/>
            <a:tailEnd type="none" w="med" len="med"/>
          </a:ln>
        </p:spPr>
      </p:cxnSp>
      <p:grpSp>
        <p:nvGrpSpPr>
          <p:cNvPr id="164" name="Google Shape;164;p11"/>
          <p:cNvGrpSpPr/>
          <p:nvPr/>
        </p:nvGrpSpPr>
        <p:grpSpPr>
          <a:xfrm>
            <a:off x="326449" y="2791143"/>
            <a:ext cx="651756" cy="651514"/>
            <a:chOff x="2814625" y="1652725"/>
            <a:chExt cx="2428300" cy="2427400"/>
          </a:xfrm>
        </p:grpSpPr>
        <p:sp>
          <p:nvSpPr>
            <p:cNvPr id="165" name="Google Shape;165;p11"/>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1"/>
          <p:cNvGrpSpPr/>
          <p:nvPr/>
        </p:nvGrpSpPr>
        <p:grpSpPr>
          <a:xfrm>
            <a:off x="8399750" y="-375"/>
            <a:ext cx="238275" cy="1224437"/>
            <a:chOff x="474950" y="-375"/>
            <a:chExt cx="238275" cy="940500"/>
          </a:xfrm>
        </p:grpSpPr>
        <p:cxnSp>
          <p:nvCxnSpPr>
            <p:cNvPr id="184" name="Google Shape;184;p11"/>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185" name="Google Shape;185;p11"/>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
        <p:nvSpPr>
          <p:cNvPr id="186" name="Google Shape;186;p11"/>
          <p:cNvSpPr/>
          <p:nvPr/>
        </p:nvSpPr>
        <p:spPr>
          <a:xfrm>
            <a:off x="8097025" y="12899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8"/>
        <p:cNvGrpSpPr/>
        <p:nvPr/>
      </p:nvGrpSpPr>
      <p:grpSpPr>
        <a:xfrm>
          <a:off x="0" y="0"/>
          <a:ext cx="0" cy="0"/>
          <a:chOff x="0" y="0"/>
          <a:chExt cx="0" cy="0"/>
        </a:xfrm>
      </p:grpSpPr>
      <p:pic>
        <p:nvPicPr>
          <p:cNvPr id="189" name="Google Shape;189;p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0" name="Google Shape;190;p13"/>
          <p:cNvPicPr preferRelativeResize="0"/>
          <p:nvPr/>
        </p:nvPicPr>
        <p:blipFill>
          <a:blip r:embed="rId3">
            <a:alphaModFix amt="52999"/>
          </a:blip>
          <a:stretch>
            <a:fillRect/>
          </a:stretch>
        </p:blipFill>
        <p:spPr>
          <a:xfrm flipH="1">
            <a:off x="0" y="0"/>
            <a:ext cx="9144000" cy="5143500"/>
          </a:xfrm>
          <a:prstGeom prst="rect">
            <a:avLst/>
          </a:prstGeom>
          <a:noFill/>
          <a:ln>
            <a:noFill/>
          </a:ln>
        </p:spPr>
      </p:pic>
      <p:sp>
        <p:nvSpPr>
          <p:cNvPr id="191" name="Google Shape;191;p13"/>
          <p:cNvSpPr txBox="1">
            <a:spLocks noGrp="1"/>
          </p:cNvSpPr>
          <p:nvPr>
            <p:ph type="title"/>
          </p:nvPr>
        </p:nvSpPr>
        <p:spPr>
          <a:xfrm>
            <a:off x="713225" y="484425"/>
            <a:ext cx="7717500" cy="56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92" name="Google Shape;192;p13"/>
          <p:cNvSpPr txBox="1">
            <a:spLocks noGrp="1"/>
          </p:cNvSpPr>
          <p:nvPr>
            <p:ph type="title" idx="2" hasCustomPrompt="1"/>
          </p:nvPr>
        </p:nvSpPr>
        <p:spPr>
          <a:xfrm>
            <a:off x="2083563" y="13736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a:spLocks noGrp="1"/>
          </p:cNvSpPr>
          <p:nvPr>
            <p:ph type="subTitle" idx="1"/>
          </p:nvPr>
        </p:nvSpPr>
        <p:spPr>
          <a:xfrm>
            <a:off x="3044637" y="13736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94" name="Google Shape;194;p13"/>
          <p:cNvSpPr txBox="1">
            <a:spLocks noGrp="1"/>
          </p:cNvSpPr>
          <p:nvPr>
            <p:ph type="title" idx="3" hasCustomPrompt="1"/>
          </p:nvPr>
        </p:nvSpPr>
        <p:spPr>
          <a:xfrm>
            <a:off x="2083563" y="18974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3"/>
          <p:cNvSpPr txBox="1">
            <a:spLocks noGrp="1"/>
          </p:cNvSpPr>
          <p:nvPr>
            <p:ph type="subTitle" idx="4"/>
          </p:nvPr>
        </p:nvSpPr>
        <p:spPr>
          <a:xfrm>
            <a:off x="3044637" y="18974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96" name="Google Shape;196;p13"/>
          <p:cNvSpPr txBox="1">
            <a:spLocks noGrp="1"/>
          </p:cNvSpPr>
          <p:nvPr>
            <p:ph type="title" idx="5" hasCustomPrompt="1"/>
          </p:nvPr>
        </p:nvSpPr>
        <p:spPr>
          <a:xfrm>
            <a:off x="2083563" y="24212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subTitle" idx="6"/>
          </p:nvPr>
        </p:nvSpPr>
        <p:spPr>
          <a:xfrm>
            <a:off x="3044637" y="24212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98" name="Google Shape;198;p13"/>
          <p:cNvSpPr txBox="1">
            <a:spLocks noGrp="1"/>
          </p:cNvSpPr>
          <p:nvPr>
            <p:ph type="title" idx="7" hasCustomPrompt="1"/>
          </p:nvPr>
        </p:nvSpPr>
        <p:spPr>
          <a:xfrm>
            <a:off x="2083563" y="29450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subTitle" idx="8"/>
          </p:nvPr>
        </p:nvSpPr>
        <p:spPr>
          <a:xfrm>
            <a:off x="3044637" y="29450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200" name="Google Shape;200;p13"/>
          <p:cNvSpPr txBox="1">
            <a:spLocks noGrp="1"/>
          </p:cNvSpPr>
          <p:nvPr>
            <p:ph type="title" idx="9" hasCustomPrompt="1"/>
          </p:nvPr>
        </p:nvSpPr>
        <p:spPr>
          <a:xfrm>
            <a:off x="2083563" y="34688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subTitle" idx="13"/>
          </p:nvPr>
        </p:nvSpPr>
        <p:spPr>
          <a:xfrm>
            <a:off x="3044637" y="34688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202" name="Google Shape;202;p13"/>
          <p:cNvSpPr txBox="1">
            <a:spLocks noGrp="1"/>
          </p:cNvSpPr>
          <p:nvPr>
            <p:ph type="title" idx="14" hasCustomPrompt="1"/>
          </p:nvPr>
        </p:nvSpPr>
        <p:spPr>
          <a:xfrm>
            <a:off x="2083563" y="3992650"/>
            <a:ext cx="10371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3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15"/>
          </p:nvPr>
        </p:nvSpPr>
        <p:spPr>
          <a:xfrm>
            <a:off x="3044637" y="3992650"/>
            <a:ext cx="40158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layfair Display SemiBold"/>
              <a:buNone/>
              <a:defRPr sz="1700">
                <a:latin typeface="Press Start 2P"/>
                <a:ea typeface="Press Start 2P"/>
                <a:cs typeface="Press Start 2P"/>
                <a:sym typeface="Press Start 2P"/>
              </a:defRPr>
            </a:lvl1pPr>
            <a:lvl2pPr lvl="1"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grpSp>
        <p:nvGrpSpPr>
          <p:cNvPr id="204" name="Google Shape;204;p13"/>
          <p:cNvGrpSpPr/>
          <p:nvPr/>
        </p:nvGrpSpPr>
        <p:grpSpPr>
          <a:xfrm flipH="1">
            <a:off x="8246114" y="1048720"/>
            <a:ext cx="369304" cy="554077"/>
            <a:chOff x="3119125" y="3168075"/>
            <a:chExt cx="419425" cy="629275"/>
          </a:xfrm>
        </p:grpSpPr>
        <p:sp>
          <p:nvSpPr>
            <p:cNvPr id="205" name="Google Shape;205;p13"/>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 name="Google Shape;216;p13"/>
          <p:cNvCxnSpPr/>
          <p:nvPr/>
        </p:nvCxnSpPr>
        <p:spPr>
          <a:xfrm>
            <a:off x="8735850" y="0"/>
            <a:ext cx="0" cy="15732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592"/>
        <p:cNvGrpSpPr/>
        <p:nvPr/>
      </p:nvGrpSpPr>
      <p:grpSpPr>
        <a:xfrm>
          <a:off x="0" y="0"/>
          <a:ext cx="0" cy="0"/>
          <a:chOff x="0" y="0"/>
          <a:chExt cx="0" cy="0"/>
        </a:xfrm>
      </p:grpSpPr>
      <p:pic>
        <p:nvPicPr>
          <p:cNvPr id="593" name="Google Shape;593;p2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94" name="Google Shape;594;p27"/>
          <p:cNvPicPr preferRelativeResize="0"/>
          <p:nvPr/>
        </p:nvPicPr>
        <p:blipFill>
          <a:blip r:embed="rId3">
            <a:alphaModFix amt="52999"/>
          </a:blip>
          <a:stretch>
            <a:fillRect/>
          </a:stretch>
        </p:blipFill>
        <p:spPr>
          <a:xfrm flipH="1">
            <a:off x="0" y="0"/>
            <a:ext cx="9144000" cy="5143500"/>
          </a:xfrm>
          <a:prstGeom prst="rect">
            <a:avLst/>
          </a:prstGeom>
          <a:noFill/>
          <a:ln>
            <a:noFill/>
          </a:ln>
        </p:spPr>
      </p:pic>
      <p:grpSp>
        <p:nvGrpSpPr>
          <p:cNvPr id="595" name="Google Shape;595;p27"/>
          <p:cNvGrpSpPr/>
          <p:nvPr/>
        </p:nvGrpSpPr>
        <p:grpSpPr>
          <a:xfrm>
            <a:off x="627350" y="-375"/>
            <a:ext cx="238275" cy="1523704"/>
            <a:chOff x="474950" y="-375"/>
            <a:chExt cx="238275" cy="940500"/>
          </a:xfrm>
        </p:grpSpPr>
        <p:cxnSp>
          <p:nvCxnSpPr>
            <p:cNvPr id="596" name="Google Shape;596;p27"/>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597" name="Google Shape;597;p27"/>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598" name="Google Shape;598;p27"/>
          <p:cNvCxnSpPr/>
          <p:nvPr/>
        </p:nvCxnSpPr>
        <p:spPr>
          <a:xfrm>
            <a:off x="7790475" y="-375"/>
            <a:ext cx="0" cy="812400"/>
          </a:xfrm>
          <a:prstGeom prst="straightConnector1">
            <a:avLst/>
          </a:prstGeom>
          <a:noFill/>
          <a:ln w="19050" cap="flat" cmpd="sng">
            <a:solidFill>
              <a:schemeClr val="dk1"/>
            </a:solidFill>
            <a:prstDash val="solid"/>
            <a:round/>
            <a:headEnd type="none" w="med" len="med"/>
            <a:tailEnd type="none" w="med" len="med"/>
          </a:ln>
        </p:spPr>
      </p:cxnSp>
      <p:grpSp>
        <p:nvGrpSpPr>
          <p:cNvPr id="599" name="Google Shape;599;p27"/>
          <p:cNvGrpSpPr/>
          <p:nvPr/>
        </p:nvGrpSpPr>
        <p:grpSpPr>
          <a:xfrm>
            <a:off x="7464599" y="926493"/>
            <a:ext cx="651756" cy="651514"/>
            <a:chOff x="2814625" y="1652725"/>
            <a:chExt cx="2428300" cy="2427400"/>
          </a:xfrm>
        </p:grpSpPr>
        <p:sp>
          <p:nvSpPr>
            <p:cNvPr id="600" name="Google Shape;600;p27"/>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7"/>
          <p:cNvGrpSpPr/>
          <p:nvPr/>
        </p:nvGrpSpPr>
        <p:grpSpPr>
          <a:xfrm>
            <a:off x="789414" y="806295"/>
            <a:ext cx="369304" cy="554077"/>
            <a:chOff x="3119125" y="3168075"/>
            <a:chExt cx="419425" cy="629275"/>
          </a:xfrm>
        </p:grpSpPr>
        <p:sp>
          <p:nvSpPr>
            <p:cNvPr id="619" name="Google Shape;619;p27"/>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27"/>
          <p:cNvGrpSpPr/>
          <p:nvPr/>
        </p:nvGrpSpPr>
        <p:grpSpPr>
          <a:xfrm rot="10800000" flipH="1">
            <a:off x="409871" y="1638626"/>
            <a:ext cx="455742" cy="385444"/>
            <a:chOff x="4052875" y="1592600"/>
            <a:chExt cx="737925" cy="624200"/>
          </a:xfrm>
        </p:grpSpPr>
        <p:sp>
          <p:nvSpPr>
            <p:cNvPr id="631" name="Google Shape;631;p27"/>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27"/>
          <p:cNvGrpSpPr/>
          <p:nvPr/>
        </p:nvGrpSpPr>
        <p:grpSpPr>
          <a:xfrm rot="10800000">
            <a:off x="7552200" y="3795575"/>
            <a:ext cx="238275" cy="1347925"/>
            <a:chOff x="474950" y="-375"/>
            <a:chExt cx="238275" cy="940500"/>
          </a:xfrm>
        </p:grpSpPr>
        <p:cxnSp>
          <p:nvCxnSpPr>
            <p:cNvPr id="649" name="Google Shape;649;p27"/>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650" name="Google Shape;650;p27"/>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5050" y="445025"/>
            <a:ext cx="77703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1pPr>
            <a:lvl2pPr lvl="1">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2pPr>
            <a:lvl3pPr lvl="2">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3pPr>
            <a:lvl4pPr lvl="3">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4pPr>
            <a:lvl5pPr lvl="4">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5pPr>
            <a:lvl6pPr lvl="5">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6pPr>
            <a:lvl7pPr lvl="6">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7pPr>
            <a:lvl8pPr lvl="7">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8pPr>
            <a:lvl9pPr lvl="8">
              <a:lnSpc>
                <a:spcPct val="100000"/>
              </a:lnSpc>
              <a:spcBef>
                <a:spcPts val="0"/>
              </a:spcBef>
              <a:spcAft>
                <a:spcPts val="0"/>
              </a:spcAft>
              <a:buClr>
                <a:schemeClr val="dk1"/>
              </a:buClr>
              <a:buSzPts val="2700"/>
              <a:buFont typeface="Press Start 2P"/>
              <a:buNone/>
              <a:defRPr sz="27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665050" y="1152475"/>
            <a:ext cx="77703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7" r:id="rId6"/>
    <p:sldLayoutId id="2147483658" r:id="rId7"/>
    <p:sldLayoutId id="2147483659"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2"/>
          <p:cNvSpPr txBox="1">
            <a:spLocks noGrp="1"/>
          </p:cNvSpPr>
          <p:nvPr>
            <p:ph type="ctrTitle"/>
          </p:nvPr>
        </p:nvSpPr>
        <p:spPr>
          <a:xfrm>
            <a:off x="1142550" y="1570350"/>
            <a:ext cx="6858900" cy="161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Render Portfolio for Populus Magos</a:t>
            </a:r>
            <a:endParaRPr dirty="0"/>
          </a:p>
        </p:txBody>
      </p:sp>
      <p:sp>
        <p:nvSpPr>
          <p:cNvPr id="687" name="Google Shape;687;p32"/>
          <p:cNvSpPr txBox="1">
            <a:spLocks noGrp="1"/>
          </p:cNvSpPr>
          <p:nvPr>
            <p:ph type="subTitle" idx="1"/>
          </p:nvPr>
        </p:nvSpPr>
        <p:spPr>
          <a:xfrm>
            <a:off x="1142550" y="3092550"/>
            <a:ext cx="6858900"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200202"/>
              </a:buClr>
              <a:buSzPts val="1100"/>
              <a:buFont typeface="Arial"/>
              <a:buNone/>
            </a:pPr>
            <a:r>
              <a:rPr lang="en" dirty="0"/>
              <a:t>a god game by Mario Battiston</a:t>
            </a:r>
            <a:endParaRPr dirty="0"/>
          </a:p>
        </p:txBody>
      </p:sp>
      <p:sp>
        <p:nvSpPr>
          <p:cNvPr id="688" name="Google Shape;688;p32"/>
          <p:cNvSpPr/>
          <p:nvPr/>
        </p:nvSpPr>
        <p:spPr>
          <a:xfrm>
            <a:off x="4393738" y="583600"/>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4207974" y="4153488"/>
            <a:ext cx="728045" cy="662104"/>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32"/>
          <p:cNvGrpSpPr/>
          <p:nvPr/>
        </p:nvGrpSpPr>
        <p:grpSpPr>
          <a:xfrm rot="10800000">
            <a:off x="7774725" y="3795575"/>
            <a:ext cx="238275" cy="1347925"/>
            <a:chOff x="474950" y="-375"/>
            <a:chExt cx="238275" cy="940500"/>
          </a:xfrm>
        </p:grpSpPr>
        <p:cxnSp>
          <p:nvCxnSpPr>
            <p:cNvPr id="691" name="Google Shape;691;p32"/>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692" name="Google Shape;692;p32"/>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693" name="Google Shape;693;p32"/>
          <p:cNvGrpSpPr/>
          <p:nvPr/>
        </p:nvGrpSpPr>
        <p:grpSpPr>
          <a:xfrm>
            <a:off x="7784696" y="3295589"/>
            <a:ext cx="455742" cy="385443"/>
            <a:chOff x="4052875" y="1592600"/>
            <a:chExt cx="737925" cy="624200"/>
          </a:xfrm>
        </p:grpSpPr>
        <p:sp>
          <p:nvSpPr>
            <p:cNvPr id="694" name="Google Shape;694;p32"/>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11" name="Google Shape;711;p32"/>
          <p:cNvCxnSpPr/>
          <p:nvPr/>
        </p:nvCxnSpPr>
        <p:spPr>
          <a:xfrm>
            <a:off x="2176325" y="4426175"/>
            <a:ext cx="0" cy="727800"/>
          </a:xfrm>
          <a:prstGeom prst="straightConnector1">
            <a:avLst/>
          </a:prstGeom>
          <a:noFill/>
          <a:ln w="19050" cap="flat" cmpd="sng">
            <a:solidFill>
              <a:schemeClr val="dk1"/>
            </a:solidFill>
            <a:prstDash val="solid"/>
            <a:round/>
            <a:headEnd type="none" w="med" len="med"/>
            <a:tailEnd type="none" w="med" len="med"/>
          </a:ln>
        </p:spPr>
      </p:cxnSp>
      <p:grpSp>
        <p:nvGrpSpPr>
          <p:cNvPr id="712" name="Google Shape;712;p32"/>
          <p:cNvGrpSpPr/>
          <p:nvPr/>
        </p:nvGrpSpPr>
        <p:grpSpPr>
          <a:xfrm>
            <a:off x="1617778" y="350204"/>
            <a:ext cx="728004" cy="727735"/>
            <a:chOff x="2814625" y="1652725"/>
            <a:chExt cx="2428300" cy="2427400"/>
          </a:xfrm>
        </p:grpSpPr>
        <p:sp>
          <p:nvSpPr>
            <p:cNvPr id="713" name="Google Shape;713;p32"/>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720EFA-FCA8-F5A8-9041-998C831655BF}"/>
              </a:ext>
            </a:extLst>
          </p:cNvPr>
          <p:cNvSpPr/>
          <p:nvPr/>
        </p:nvSpPr>
        <p:spPr>
          <a:xfrm>
            <a:off x="361441" y="3012569"/>
            <a:ext cx="3541378" cy="19332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891;p37">
            <a:extLst>
              <a:ext uri="{FF2B5EF4-FFF2-40B4-BE49-F238E27FC236}">
                <a16:creationId xmlns:a16="http://schemas.microsoft.com/office/drawing/2014/main" id="{F7144823-E22F-E406-9F7C-5CD8F9DFBAF8}"/>
              </a:ext>
            </a:extLst>
          </p:cNvPr>
          <p:cNvSpPr txBox="1">
            <a:spLocks/>
          </p:cNvSpPr>
          <p:nvPr/>
        </p:nvSpPr>
        <p:spPr>
          <a:xfrm>
            <a:off x="1487085" y="3012569"/>
            <a:ext cx="1290090" cy="3203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General</a:t>
            </a:r>
          </a:p>
        </p:txBody>
      </p:sp>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Magos Black Sand</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2434765C-5B4C-FAC0-2BE9-6429DECB980F}"/>
              </a:ext>
            </a:extLst>
          </p:cNvPr>
          <p:cNvPicPr>
            <a:picLocks noChangeAspect="1"/>
          </p:cNvPicPr>
          <p:nvPr/>
        </p:nvPicPr>
        <p:blipFill>
          <a:blip r:embed="rId3"/>
          <a:stretch>
            <a:fillRect/>
          </a:stretch>
        </p:blipFill>
        <p:spPr>
          <a:xfrm>
            <a:off x="397980" y="619765"/>
            <a:ext cx="3608638" cy="2277695"/>
          </a:xfrm>
          <a:prstGeom prst="rect">
            <a:avLst/>
          </a:prstGeom>
        </p:spPr>
      </p:pic>
      <p:sp>
        <p:nvSpPr>
          <p:cNvPr id="2" name="Rectangle: Rounded Corners 1">
            <a:extLst>
              <a:ext uri="{FF2B5EF4-FFF2-40B4-BE49-F238E27FC236}">
                <a16:creationId xmlns:a16="http://schemas.microsoft.com/office/drawing/2014/main" id="{2D3B79C4-9735-C1EA-D946-FDEB8EE2BBD4}"/>
              </a:ext>
            </a:extLst>
          </p:cNvPr>
          <p:cNvSpPr/>
          <p:nvPr/>
        </p:nvSpPr>
        <p:spPr>
          <a:xfrm>
            <a:off x="4572000" y="586780"/>
            <a:ext cx="439046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891;p37">
            <a:extLst>
              <a:ext uri="{FF2B5EF4-FFF2-40B4-BE49-F238E27FC236}">
                <a16:creationId xmlns:a16="http://schemas.microsoft.com/office/drawing/2014/main" id="{144A7686-92D6-557C-D185-0C2B95C1ADA4}"/>
              </a:ext>
            </a:extLst>
          </p:cNvPr>
          <p:cNvSpPr txBox="1">
            <a:spLocks/>
          </p:cNvSpPr>
          <p:nvPr/>
        </p:nvSpPr>
        <p:spPr>
          <a:xfrm>
            <a:off x="6236152" y="489246"/>
            <a:ext cx="1062160" cy="356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Texture</a:t>
            </a:r>
          </a:p>
        </p:txBody>
      </p:sp>
      <p:sp>
        <p:nvSpPr>
          <p:cNvPr id="4" name="Google Shape;891;p37">
            <a:extLst>
              <a:ext uri="{FF2B5EF4-FFF2-40B4-BE49-F238E27FC236}">
                <a16:creationId xmlns:a16="http://schemas.microsoft.com/office/drawing/2014/main" id="{0F6C1088-3C17-05E3-41AA-B4BC0F4254E2}"/>
              </a:ext>
            </a:extLst>
          </p:cNvPr>
          <p:cNvSpPr txBox="1">
            <a:spLocks/>
          </p:cNvSpPr>
          <p:nvPr/>
        </p:nvSpPr>
        <p:spPr>
          <a:xfrm>
            <a:off x="4749796" y="712631"/>
            <a:ext cx="1581541" cy="35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Diffuse Map</a:t>
            </a:r>
          </a:p>
        </p:txBody>
      </p:sp>
      <p:sp>
        <p:nvSpPr>
          <p:cNvPr id="5" name="Google Shape;891;p37">
            <a:extLst>
              <a:ext uri="{FF2B5EF4-FFF2-40B4-BE49-F238E27FC236}">
                <a16:creationId xmlns:a16="http://schemas.microsoft.com/office/drawing/2014/main" id="{46E26F5A-D562-06C4-4F85-64BA4DA5FBB0}"/>
              </a:ext>
            </a:extLst>
          </p:cNvPr>
          <p:cNvSpPr txBox="1">
            <a:spLocks/>
          </p:cNvSpPr>
          <p:nvPr/>
        </p:nvSpPr>
        <p:spPr>
          <a:xfrm>
            <a:off x="7263203" y="691893"/>
            <a:ext cx="1233223" cy="397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Normal Map</a:t>
            </a:r>
          </a:p>
        </p:txBody>
      </p:sp>
      <p:sp>
        <p:nvSpPr>
          <p:cNvPr id="6" name="Rectangle: Rounded Corners 5">
            <a:extLst>
              <a:ext uri="{FF2B5EF4-FFF2-40B4-BE49-F238E27FC236}">
                <a16:creationId xmlns:a16="http://schemas.microsoft.com/office/drawing/2014/main" id="{9520BE3B-FA13-41EE-C140-B8598BFEC934}"/>
              </a:ext>
            </a:extLst>
          </p:cNvPr>
          <p:cNvSpPr/>
          <p:nvPr/>
        </p:nvSpPr>
        <p:spPr>
          <a:xfrm>
            <a:off x="4571999" y="2897460"/>
            <a:ext cx="439046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891;p37">
            <a:extLst>
              <a:ext uri="{FF2B5EF4-FFF2-40B4-BE49-F238E27FC236}">
                <a16:creationId xmlns:a16="http://schemas.microsoft.com/office/drawing/2014/main" id="{CF328A5C-3B40-485A-5AEC-7AA37492BF53}"/>
              </a:ext>
            </a:extLst>
          </p:cNvPr>
          <p:cNvSpPr txBox="1">
            <a:spLocks/>
          </p:cNvSpPr>
          <p:nvPr/>
        </p:nvSpPr>
        <p:spPr>
          <a:xfrm>
            <a:off x="6185446" y="2868891"/>
            <a:ext cx="1428722" cy="287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sp>
        <p:nvSpPr>
          <p:cNvPr id="11" name="Google Shape;891;p37">
            <a:extLst>
              <a:ext uri="{FF2B5EF4-FFF2-40B4-BE49-F238E27FC236}">
                <a16:creationId xmlns:a16="http://schemas.microsoft.com/office/drawing/2014/main" id="{96BD3C42-7091-EB83-128E-1AAFFD669018}"/>
              </a:ext>
            </a:extLst>
          </p:cNvPr>
          <p:cNvSpPr txBox="1">
            <a:spLocks/>
          </p:cNvSpPr>
          <p:nvPr/>
        </p:nvSpPr>
        <p:spPr>
          <a:xfrm>
            <a:off x="471923" y="3451461"/>
            <a:ext cx="3320414" cy="287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The </a:t>
            </a:r>
            <a:r>
              <a:rPr lang="en-US" dirty="0" err="1"/>
              <a:t>Magos</a:t>
            </a:r>
            <a:r>
              <a:rPr lang="en-US" dirty="0"/>
              <a:t> black sand mesh is used as terrain.</a:t>
            </a:r>
          </a:p>
          <a:p>
            <a:pPr marL="93131" indent="0"/>
            <a:r>
              <a:rPr lang="en-US" dirty="0"/>
              <a:t>Also used as terrain that cannot be built on and will need to be lowered or raised by the player.</a:t>
            </a:r>
          </a:p>
          <a:p>
            <a:pPr marL="93131" indent="0"/>
            <a:endParaRPr lang="en-US" dirty="0"/>
          </a:p>
          <a:p>
            <a:pPr marL="93131" indent="0"/>
            <a:endParaRPr lang="en-US" dirty="0"/>
          </a:p>
        </p:txBody>
      </p:sp>
      <p:pic>
        <p:nvPicPr>
          <p:cNvPr id="14" name="Picture 13">
            <a:extLst>
              <a:ext uri="{FF2B5EF4-FFF2-40B4-BE49-F238E27FC236}">
                <a16:creationId xmlns:a16="http://schemas.microsoft.com/office/drawing/2014/main" id="{AE5728BB-BC09-47EB-5E4F-723287594F6B}"/>
              </a:ext>
            </a:extLst>
          </p:cNvPr>
          <p:cNvPicPr>
            <a:picLocks noChangeAspect="1"/>
          </p:cNvPicPr>
          <p:nvPr/>
        </p:nvPicPr>
        <p:blipFill>
          <a:blip r:embed="rId4"/>
          <a:stretch>
            <a:fillRect/>
          </a:stretch>
        </p:blipFill>
        <p:spPr>
          <a:xfrm>
            <a:off x="4839633" y="1068307"/>
            <a:ext cx="1581541" cy="1581541"/>
          </a:xfrm>
          <a:prstGeom prst="rect">
            <a:avLst/>
          </a:prstGeom>
        </p:spPr>
      </p:pic>
      <p:pic>
        <p:nvPicPr>
          <p:cNvPr id="16" name="Picture 15" descr="A blue and purple background&#10;&#10;Description automatically generated with medium confidence">
            <a:extLst>
              <a:ext uri="{FF2B5EF4-FFF2-40B4-BE49-F238E27FC236}">
                <a16:creationId xmlns:a16="http://schemas.microsoft.com/office/drawing/2014/main" id="{05757B63-BFB5-F1F0-748B-4842AD3ED02E}"/>
              </a:ext>
            </a:extLst>
          </p:cNvPr>
          <p:cNvPicPr>
            <a:picLocks noChangeAspect="1"/>
          </p:cNvPicPr>
          <p:nvPr/>
        </p:nvPicPr>
        <p:blipFill>
          <a:blip r:embed="rId5"/>
          <a:stretch>
            <a:fillRect/>
          </a:stretch>
        </p:blipFill>
        <p:spPr>
          <a:xfrm>
            <a:off x="7164479" y="1075842"/>
            <a:ext cx="1581541" cy="1581541"/>
          </a:xfrm>
          <a:prstGeom prst="rect">
            <a:avLst/>
          </a:prstGeom>
        </p:spPr>
      </p:pic>
      <p:pic>
        <p:nvPicPr>
          <p:cNvPr id="17" name="Picture 16">
            <a:extLst>
              <a:ext uri="{FF2B5EF4-FFF2-40B4-BE49-F238E27FC236}">
                <a16:creationId xmlns:a16="http://schemas.microsoft.com/office/drawing/2014/main" id="{9CCD0E77-9508-583C-EBF6-1308C26FA2BF}"/>
              </a:ext>
            </a:extLst>
          </p:cNvPr>
          <p:cNvPicPr>
            <a:picLocks noChangeAspect="1"/>
          </p:cNvPicPr>
          <p:nvPr/>
        </p:nvPicPr>
        <p:blipFill>
          <a:blip r:embed="rId6"/>
          <a:stretch>
            <a:fillRect/>
          </a:stretch>
        </p:blipFill>
        <p:spPr>
          <a:xfrm>
            <a:off x="4863644" y="3200715"/>
            <a:ext cx="1815025" cy="846194"/>
          </a:xfrm>
          <a:prstGeom prst="rect">
            <a:avLst/>
          </a:prstGeom>
        </p:spPr>
      </p:pic>
      <p:pic>
        <p:nvPicPr>
          <p:cNvPr id="19" name="Picture 18">
            <a:extLst>
              <a:ext uri="{FF2B5EF4-FFF2-40B4-BE49-F238E27FC236}">
                <a16:creationId xmlns:a16="http://schemas.microsoft.com/office/drawing/2014/main" id="{43CBD636-8D98-DE62-47B1-B7C93C280759}"/>
              </a:ext>
            </a:extLst>
          </p:cNvPr>
          <p:cNvPicPr>
            <a:picLocks noChangeAspect="1"/>
          </p:cNvPicPr>
          <p:nvPr/>
        </p:nvPicPr>
        <p:blipFill>
          <a:blip r:embed="rId7"/>
          <a:stretch>
            <a:fillRect/>
          </a:stretch>
        </p:blipFill>
        <p:spPr>
          <a:xfrm>
            <a:off x="4848631" y="4123455"/>
            <a:ext cx="4037655" cy="433265"/>
          </a:xfrm>
          <a:prstGeom prst="rect">
            <a:avLst/>
          </a:prstGeom>
        </p:spPr>
      </p:pic>
    </p:spTree>
    <p:extLst>
      <p:ext uri="{BB962C8B-B14F-4D97-AF65-F5344CB8AC3E}">
        <p14:creationId xmlns:p14="http://schemas.microsoft.com/office/powerpoint/2010/main" val="3773676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3AEC9FDB-44E5-6D79-B602-3A611EBCB067}"/>
              </a:ext>
            </a:extLst>
          </p:cNvPr>
          <p:cNvSpPr/>
          <p:nvPr/>
        </p:nvSpPr>
        <p:spPr>
          <a:xfrm>
            <a:off x="181536" y="2668394"/>
            <a:ext cx="4162185" cy="22128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891;p37">
            <a:extLst>
              <a:ext uri="{FF2B5EF4-FFF2-40B4-BE49-F238E27FC236}">
                <a16:creationId xmlns:a16="http://schemas.microsoft.com/office/drawing/2014/main" id="{6EF1E4C7-85E9-9DE4-98E4-8BE9057718B5}"/>
              </a:ext>
            </a:extLst>
          </p:cNvPr>
          <p:cNvSpPr txBox="1">
            <a:spLocks/>
          </p:cNvSpPr>
          <p:nvPr/>
        </p:nvSpPr>
        <p:spPr>
          <a:xfrm>
            <a:off x="1540693" y="2688806"/>
            <a:ext cx="1516243" cy="3203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General</a:t>
            </a:r>
          </a:p>
        </p:txBody>
      </p:sp>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Magos Crystal Mesh</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41F5D93-059F-D36F-82BA-EAB9E00BDDDA}"/>
              </a:ext>
            </a:extLst>
          </p:cNvPr>
          <p:cNvPicPr>
            <a:picLocks noChangeAspect="1"/>
          </p:cNvPicPr>
          <p:nvPr/>
        </p:nvPicPr>
        <p:blipFill>
          <a:blip r:embed="rId3"/>
          <a:stretch>
            <a:fillRect/>
          </a:stretch>
        </p:blipFill>
        <p:spPr>
          <a:xfrm>
            <a:off x="255494" y="555201"/>
            <a:ext cx="2406788" cy="1919905"/>
          </a:xfrm>
          <a:prstGeom prst="rect">
            <a:avLst/>
          </a:prstGeom>
        </p:spPr>
      </p:pic>
      <p:pic>
        <p:nvPicPr>
          <p:cNvPr id="5" name="Picture 4">
            <a:extLst>
              <a:ext uri="{FF2B5EF4-FFF2-40B4-BE49-F238E27FC236}">
                <a16:creationId xmlns:a16="http://schemas.microsoft.com/office/drawing/2014/main" id="{FB45C92B-1130-48F7-FAB1-3BB7A8D3E9C2}"/>
              </a:ext>
            </a:extLst>
          </p:cNvPr>
          <p:cNvPicPr>
            <a:picLocks noChangeAspect="1"/>
          </p:cNvPicPr>
          <p:nvPr/>
        </p:nvPicPr>
        <p:blipFill>
          <a:blip r:embed="rId4"/>
          <a:stretch>
            <a:fillRect/>
          </a:stretch>
        </p:blipFill>
        <p:spPr>
          <a:xfrm>
            <a:off x="2782984" y="544863"/>
            <a:ext cx="1381561" cy="1963271"/>
          </a:xfrm>
          <a:prstGeom prst="rect">
            <a:avLst/>
          </a:prstGeom>
        </p:spPr>
      </p:pic>
      <p:sp>
        <p:nvSpPr>
          <p:cNvPr id="8" name="Rectangle: Rounded Corners 7">
            <a:extLst>
              <a:ext uri="{FF2B5EF4-FFF2-40B4-BE49-F238E27FC236}">
                <a16:creationId xmlns:a16="http://schemas.microsoft.com/office/drawing/2014/main" id="{17F664DF-3866-4635-6A77-9E5FA9D6ED52}"/>
              </a:ext>
            </a:extLst>
          </p:cNvPr>
          <p:cNvSpPr/>
          <p:nvPr/>
        </p:nvSpPr>
        <p:spPr>
          <a:xfrm>
            <a:off x="4571999" y="2897460"/>
            <a:ext cx="439046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Google Shape;891;p37">
            <a:extLst>
              <a:ext uri="{FF2B5EF4-FFF2-40B4-BE49-F238E27FC236}">
                <a16:creationId xmlns:a16="http://schemas.microsoft.com/office/drawing/2014/main" id="{6BFB92FB-FD21-F945-970D-1F83F77AB598}"/>
              </a:ext>
            </a:extLst>
          </p:cNvPr>
          <p:cNvSpPr txBox="1">
            <a:spLocks/>
          </p:cNvSpPr>
          <p:nvPr/>
        </p:nvSpPr>
        <p:spPr>
          <a:xfrm>
            <a:off x="6185446" y="2868891"/>
            <a:ext cx="1428722" cy="287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sp>
        <p:nvSpPr>
          <p:cNvPr id="12" name="Rectangle: Rounded Corners 11">
            <a:extLst>
              <a:ext uri="{FF2B5EF4-FFF2-40B4-BE49-F238E27FC236}">
                <a16:creationId xmlns:a16="http://schemas.microsoft.com/office/drawing/2014/main" id="{11564EA2-FA1F-20F0-BE3E-B5A1BA6E8A54}"/>
              </a:ext>
            </a:extLst>
          </p:cNvPr>
          <p:cNvSpPr/>
          <p:nvPr/>
        </p:nvSpPr>
        <p:spPr>
          <a:xfrm>
            <a:off x="4571999" y="626993"/>
            <a:ext cx="439046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Google Shape;891;p37">
            <a:extLst>
              <a:ext uri="{FF2B5EF4-FFF2-40B4-BE49-F238E27FC236}">
                <a16:creationId xmlns:a16="http://schemas.microsoft.com/office/drawing/2014/main" id="{F702DDFF-4777-1850-F7A0-5B2AAA8C7432}"/>
              </a:ext>
            </a:extLst>
          </p:cNvPr>
          <p:cNvSpPr txBox="1">
            <a:spLocks/>
          </p:cNvSpPr>
          <p:nvPr/>
        </p:nvSpPr>
        <p:spPr>
          <a:xfrm>
            <a:off x="4091041" y="566863"/>
            <a:ext cx="5099701"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Texture</a:t>
            </a:r>
          </a:p>
        </p:txBody>
      </p:sp>
      <p:pic>
        <p:nvPicPr>
          <p:cNvPr id="14" name="Picture 13" descr="A group of different colored squares&#10;&#10;Description automatically generated">
            <a:extLst>
              <a:ext uri="{FF2B5EF4-FFF2-40B4-BE49-F238E27FC236}">
                <a16:creationId xmlns:a16="http://schemas.microsoft.com/office/drawing/2014/main" id="{0643055E-64FF-5430-C2C1-CD06D8876637}"/>
              </a:ext>
            </a:extLst>
          </p:cNvPr>
          <p:cNvPicPr>
            <a:picLocks noChangeAspect="1"/>
          </p:cNvPicPr>
          <p:nvPr/>
        </p:nvPicPr>
        <p:blipFill>
          <a:blip r:embed="rId5"/>
          <a:stretch>
            <a:fillRect/>
          </a:stretch>
        </p:blipFill>
        <p:spPr>
          <a:xfrm>
            <a:off x="7158909" y="1030504"/>
            <a:ext cx="1529603" cy="1529603"/>
          </a:xfrm>
          <a:prstGeom prst="rect">
            <a:avLst/>
          </a:prstGeom>
        </p:spPr>
      </p:pic>
      <p:sp>
        <p:nvSpPr>
          <p:cNvPr id="15" name="Google Shape;891;p37">
            <a:extLst>
              <a:ext uri="{FF2B5EF4-FFF2-40B4-BE49-F238E27FC236}">
                <a16:creationId xmlns:a16="http://schemas.microsoft.com/office/drawing/2014/main" id="{1F2BA76C-16F5-E9DB-5F6A-86A302FA6D1E}"/>
              </a:ext>
            </a:extLst>
          </p:cNvPr>
          <p:cNvSpPr txBox="1">
            <a:spLocks/>
          </p:cNvSpPr>
          <p:nvPr/>
        </p:nvSpPr>
        <p:spPr>
          <a:xfrm>
            <a:off x="4571999" y="1097018"/>
            <a:ext cx="2601450"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UVs are shrunk significantly to fit in the individual colors to achieve the desired effect. Practically a fill tool for individual UVs.</a:t>
            </a:r>
          </a:p>
        </p:txBody>
      </p:sp>
      <p:sp>
        <p:nvSpPr>
          <p:cNvPr id="18" name="Google Shape;891;p37">
            <a:extLst>
              <a:ext uri="{FF2B5EF4-FFF2-40B4-BE49-F238E27FC236}">
                <a16:creationId xmlns:a16="http://schemas.microsoft.com/office/drawing/2014/main" id="{03ECBFA8-A3FC-4A8C-D2E5-6065E9228745}"/>
              </a:ext>
            </a:extLst>
          </p:cNvPr>
          <p:cNvSpPr txBox="1">
            <a:spLocks/>
          </p:cNvSpPr>
          <p:nvPr/>
        </p:nvSpPr>
        <p:spPr>
          <a:xfrm>
            <a:off x="1062307" y="3054294"/>
            <a:ext cx="2610716" cy="1281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solidFill>
                  <a:schemeClr val="tx1"/>
                </a:solidFill>
              </a:rPr>
              <a:t>The </a:t>
            </a:r>
            <a:r>
              <a:rPr lang="en-US" dirty="0" err="1">
                <a:solidFill>
                  <a:schemeClr val="tx1"/>
                </a:solidFill>
              </a:rPr>
              <a:t>Magos</a:t>
            </a:r>
            <a:r>
              <a:rPr lang="en-US" dirty="0">
                <a:solidFill>
                  <a:schemeClr val="tx1"/>
                </a:solidFill>
              </a:rPr>
              <a:t> Crystal mesh is used as terrain.</a:t>
            </a:r>
          </a:p>
          <a:p>
            <a:pPr marL="93131" indent="0"/>
            <a:r>
              <a:rPr lang="en-US" dirty="0">
                <a:solidFill>
                  <a:schemeClr val="tx1"/>
                </a:solidFill>
              </a:rPr>
              <a:t>Also has a mechanic behind them and they boost the power of player by upgrading all budlings significantly faster if they are built around the crystal.</a:t>
            </a:r>
          </a:p>
          <a:p>
            <a:pPr marL="93131" indent="0"/>
            <a:endParaRPr lang="en-US" dirty="0"/>
          </a:p>
          <a:p>
            <a:pPr marL="93131" indent="0"/>
            <a:endParaRPr lang="en-US" dirty="0"/>
          </a:p>
        </p:txBody>
      </p:sp>
      <p:pic>
        <p:nvPicPr>
          <p:cNvPr id="19" name="Picture 18">
            <a:extLst>
              <a:ext uri="{FF2B5EF4-FFF2-40B4-BE49-F238E27FC236}">
                <a16:creationId xmlns:a16="http://schemas.microsoft.com/office/drawing/2014/main" id="{493CACE6-905F-EBAA-FBC1-735EAEE4B0FF}"/>
              </a:ext>
            </a:extLst>
          </p:cNvPr>
          <p:cNvPicPr>
            <a:picLocks noChangeAspect="1"/>
          </p:cNvPicPr>
          <p:nvPr/>
        </p:nvPicPr>
        <p:blipFill>
          <a:blip r:embed="rId6"/>
          <a:stretch>
            <a:fillRect/>
          </a:stretch>
        </p:blipFill>
        <p:spPr>
          <a:xfrm>
            <a:off x="4863644" y="3200715"/>
            <a:ext cx="1815025" cy="846194"/>
          </a:xfrm>
          <a:prstGeom prst="rect">
            <a:avLst/>
          </a:prstGeom>
        </p:spPr>
      </p:pic>
      <p:pic>
        <p:nvPicPr>
          <p:cNvPr id="21" name="Picture 20">
            <a:extLst>
              <a:ext uri="{FF2B5EF4-FFF2-40B4-BE49-F238E27FC236}">
                <a16:creationId xmlns:a16="http://schemas.microsoft.com/office/drawing/2014/main" id="{B851F149-EBC5-2BF1-1C66-A60FA83F02EF}"/>
              </a:ext>
            </a:extLst>
          </p:cNvPr>
          <p:cNvPicPr>
            <a:picLocks noChangeAspect="1"/>
          </p:cNvPicPr>
          <p:nvPr/>
        </p:nvPicPr>
        <p:blipFill>
          <a:blip r:embed="rId7"/>
          <a:stretch>
            <a:fillRect/>
          </a:stretch>
        </p:blipFill>
        <p:spPr>
          <a:xfrm>
            <a:off x="4863644" y="4156848"/>
            <a:ext cx="3097790" cy="319141"/>
          </a:xfrm>
          <a:prstGeom prst="rect">
            <a:avLst/>
          </a:prstGeom>
        </p:spPr>
      </p:pic>
    </p:spTree>
    <p:extLst>
      <p:ext uri="{BB962C8B-B14F-4D97-AF65-F5344CB8AC3E}">
        <p14:creationId xmlns:p14="http://schemas.microsoft.com/office/powerpoint/2010/main" val="4253035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76D1A56-EAA5-36FB-F28E-D30392C029BF}"/>
              </a:ext>
            </a:extLst>
          </p:cNvPr>
          <p:cNvSpPr/>
          <p:nvPr/>
        </p:nvSpPr>
        <p:spPr>
          <a:xfrm>
            <a:off x="2131422" y="900157"/>
            <a:ext cx="2383695" cy="19332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Google Shape;891;p37">
            <a:extLst>
              <a:ext uri="{FF2B5EF4-FFF2-40B4-BE49-F238E27FC236}">
                <a16:creationId xmlns:a16="http://schemas.microsoft.com/office/drawing/2014/main" id="{55C414E1-0520-B51D-BDA3-21128D23ECF9}"/>
              </a:ext>
            </a:extLst>
          </p:cNvPr>
          <p:cNvSpPr txBox="1">
            <a:spLocks/>
          </p:cNvSpPr>
          <p:nvPr/>
        </p:nvSpPr>
        <p:spPr>
          <a:xfrm>
            <a:off x="2996993" y="885984"/>
            <a:ext cx="828816" cy="3203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General</a:t>
            </a:r>
          </a:p>
        </p:txBody>
      </p:sp>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Maps </a:t>
            </a:r>
            <a:r>
              <a:rPr lang="en-US" sz="2000" dirty="0" err="1"/>
              <a:t>Maps</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9DAE9B8-60B6-AFC4-EFC5-6E392F024C39}"/>
              </a:ext>
            </a:extLst>
          </p:cNvPr>
          <p:cNvPicPr>
            <a:picLocks noChangeAspect="1"/>
          </p:cNvPicPr>
          <p:nvPr/>
        </p:nvPicPr>
        <p:blipFill>
          <a:blip r:embed="rId3"/>
          <a:stretch>
            <a:fillRect/>
          </a:stretch>
        </p:blipFill>
        <p:spPr>
          <a:xfrm>
            <a:off x="136669" y="318243"/>
            <a:ext cx="1937870" cy="2386853"/>
          </a:xfrm>
          <a:prstGeom prst="rect">
            <a:avLst/>
          </a:prstGeom>
        </p:spPr>
      </p:pic>
      <p:pic>
        <p:nvPicPr>
          <p:cNvPr id="5" name="Picture 4">
            <a:extLst>
              <a:ext uri="{FF2B5EF4-FFF2-40B4-BE49-F238E27FC236}">
                <a16:creationId xmlns:a16="http://schemas.microsoft.com/office/drawing/2014/main" id="{207FCFFA-5A98-7441-4492-9DFB7DDFEA8E}"/>
              </a:ext>
            </a:extLst>
          </p:cNvPr>
          <p:cNvPicPr>
            <a:picLocks noChangeAspect="1"/>
          </p:cNvPicPr>
          <p:nvPr/>
        </p:nvPicPr>
        <p:blipFill>
          <a:blip r:embed="rId4"/>
          <a:stretch>
            <a:fillRect/>
          </a:stretch>
        </p:blipFill>
        <p:spPr>
          <a:xfrm>
            <a:off x="136669" y="3091170"/>
            <a:ext cx="1937870" cy="1991487"/>
          </a:xfrm>
          <a:prstGeom prst="rect">
            <a:avLst/>
          </a:prstGeom>
        </p:spPr>
      </p:pic>
      <p:sp>
        <p:nvSpPr>
          <p:cNvPr id="2" name="Rectangle: Rounded Corners 1">
            <a:extLst>
              <a:ext uri="{FF2B5EF4-FFF2-40B4-BE49-F238E27FC236}">
                <a16:creationId xmlns:a16="http://schemas.microsoft.com/office/drawing/2014/main" id="{727390CE-75C5-61B8-52D4-ED167AA30537}"/>
              </a:ext>
            </a:extLst>
          </p:cNvPr>
          <p:cNvSpPr/>
          <p:nvPr/>
        </p:nvSpPr>
        <p:spPr>
          <a:xfrm>
            <a:off x="4628885" y="2897460"/>
            <a:ext cx="4333579"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891;p37">
            <a:extLst>
              <a:ext uri="{FF2B5EF4-FFF2-40B4-BE49-F238E27FC236}">
                <a16:creationId xmlns:a16="http://schemas.microsoft.com/office/drawing/2014/main" id="{B4D44704-3B84-C6BD-0180-FB062CB9DC63}"/>
              </a:ext>
            </a:extLst>
          </p:cNvPr>
          <p:cNvSpPr txBox="1">
            <a:spLocks/>
          </p:cNvSpPr>
          <p:nvPr/>
        </p:nvSpPr>
        <p:spPr>
          <a:xfrm>
            <a:off x="6185446" y="2868891"/>
            <a:ext cx="1428722" cy="287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sp>
        <p:nvSpPr>
          <p:cNvPr id="6" name="Rectangle: Rounded Corners 5">
            <a:extLst>
              <a:ext uri="{FF2B5EF4-FFF2-40B4-BE49-F238E27FC236}">
                <a16:creationId xmlns:a16="http://schemas.microsoft.com/office/drawing/2014/main" id="{E47DD5FB-C531-087B-8DE4-3E03C8D726AA}"/>
              </a:ext>
            </a:extLst>
          </p:cNvPr>
          <p:cNvSpPr/>
          <p:nvPr/>
        </p:nvSpPr>
        <p:spPr>
          <a:xfrm>
            <a:off x="4628885" y="626993"/>
            <a:ext cx="4333579"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3131" indent="0"/>
            <a:r>
              <a:rPr lang="en-US"/>
              <a:t>Magos Map 2 </a:t>
            </a:r>
            <a:endParaRPr lang="en-US" dirty="0"/>
          </a:p>
        </p:txBody>
      </p:sp>
      <p:sp>
        <p:nvSpPr>
          <p:cNvPr id="7" name="Google Shape;891;p37">
            <a:extLst>
              <a:ext uri="{FF2B5EF4-FFF2-40B4-BE49-F238E27FC236}">
                <a16:creationId xmlns:a16="http://schemas.microsoft.com/office/drawing/2014/main" id="{AAA69C7C-9DA1-2A78-99D6-B5B1DAB4A990}"/>
              </a:ext>
            </a:extLst>
          </p:cNvPr>
          <p:cNvSpPr txBox="1">
            <a:spLocks/>
          </p:cNvSpPr>
          <p:nvPr/>
        </p:nvSpPr>
        <p:spPr>
          <a:xfrm>
            <a:off x="6219424" y="616753"/>
            <a:ext cx="1095613" cy="367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Textures</a:t>
            </a:r>
          </a:p>
        </p:txBody>
      </p:sp>
      <p:sp>
        <p:nvSpPr>
          <p:cNvPr id="8" name="Google Shape;891;p37">
            <a:extLst>
              <a:ext uri="{FF2B5EF4-FFF2-40B4-BE49-F238E27FC236}">
                <a16:creationId xmlns:a16="http://schemas.microsoft.com/office/drawing/2014/main" id="{0ABB2BA4-9396-A21D-AFF4-6AB22604045F}"/>
              </a:ext>
            </a:extLst>
          </p:cNvPr>
          <p:cNvSpPr txBox="1">
            <a:spLocks/>
          </p:cNvSpPr>
          <p:nvPr/>
        </p:nvSpPr>
        <p:spPr>
          <a:xfrm>
            <a:off x="406229" y="19733"/>
            <a:ext cx="1398750" cy="367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err="1"/>
              <a:t>Magos</a:t>
            </a:r>
            <a:r>
              <a:rPr lang="en-US" dirty="0"/>
              <a:t> Map </a:t>
            </a:r>
          </a:p>
        </p:txBody>
      </p:sp>
      <p:sp>
        <p:nvSpPr>
          <p:cNvPr id="9" name="Google Shape;891;p37">
            <a:extLst>
              <a:ext uri="{FF2B5EF4-FFF2-40B4-BE49-F238E27FC236}">
                <a16:creationId xmlns:a16="http://schemas.microsoft.com/office/drawing/2014/main" id="{1819E192-904B-5468-5987-C843ADA707D4}"/>
              </a:ext>
            </a:extLst>
          </p:cNvPr>
          <p:cNvSpPr txBox="1">
            <a:spLocks/>
          </p:cNvSpPr>
          <p:nvPr/>
        </p:nvSpPr>
        <p:spPr>
          <a:xfrm>
            <a:off x="303135" y="2810770"/>
            <a:ext cx="1398750" cy="367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err="1"/>
              <a:t>Magos</a:t>
            </a:r>
            <a:r>
              <a:rPr lang="en-US" dirty="0"/>
              <a:t> Map 2 </a:t>
            </a:r>
          </a:p>
        </p:txBody>
      </p:sp>
      <p:sp>
        <p:nvSpPr>
          <p:cNvPr id="10" name="Google Shape;891;p37">
            <a:extLst>
              <a:ext uri="{FF2B5EF4-FFF2-40B4-BE49-F238E27FC236}">
                <a16:creationId xmlns:a16="http://schemas.microsoft.com/office/drawing/2014/main" id="{673F2049-D4CC-716A-7946-CED2D75B0B80}"/>
              </a:ext>
            </a:extLst>
          </p:cNvPr>
          <p:cNvSpPr txBox="1">
            <a:spLocks/>
          </p:cNvSpPr>
          <p:nvPr/>
        </p:nvSpPr>
        <p:spPr>
          <a:xfrm>
            <a:off x="1961283" y="1376079"/>
            <a:ext cx="2610716" cy="1281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solidFill>
                  <a:schemeClr val="tx1"/>
                </a:solidFill>
              </a:rPr>
              <a:t>The </a:t>
            </a:r>
            <a:r>
              <a:rPr lang="en-US" dirty="0" err="1">
                <a:solidFill>
                  <a:schemeClr val="tx1"/>
                </a:solidFill>
              </a:rPr>
              <a:t>Magos</a:t>
            </a:r>
            <a:r>
              <a:rPr lang="en-US" dirty="0">
                <a:solidFill>
                  <a:schemeClr val="tx1"/>
                </a:solidFill>
              </a:rPr>
              <a:t> maps meshes will be used to navigate where the player is and where settlements are as well as what the areas look like.</a:t>
            </a:r>
          </a:p>
          <a:p>
            <a:pPr marL="93131" indent="0"/>
            <a:endParaRPr lang="en-US" dirty="0"/>
          </a:p>
          <a:p>
            <a:pPr marL="93131" indent="0"/>
            <a:endParaRPr lang="en-US" dirty="0"/>
          </a:p>
        </p:txBody>
      </p:sp>
      <p:pic>
        <p:nvPicPr>
          <p:cNvPr id="12" name="Picture 11" descr="A pixelated image of a black and white circle&#10;&#10;Description automatically generated">
            <a:extLst>
              <a:ext uri="{FF2B5EF4-FFF2-40B4-BE49-F238E27FC236}">
                <a16:creationId xmlns:a16="http://schemas.microsoft.com/office/drawing/2014/main" id="{6E5674B7-AFA1-AC29-D68D-C916E1BB02EE}"/>
              </a:ext>
            </a:extLst>
          </p:cNvPr>
          <p:cNvPicPr>
            <a:picLocks noChangeAspect="1"/>
          </p:cNvPicPr>
          <p:nvPr/>
        </p:nvPicPr>
        <p:blipFill>
          <a:blip r:embed="rId5"/>
          <a:stretch>
            <a:fillRect/>
          </a:stretch>
        </p:blipFill>
        <p:spPr>
          <a:xfrm>
            <a:off x="4995660" y="1152176"/>
            <a:ext cx="1281924" cy="1281924"/>
          </a:xfrm>
          <a:prstGeom prst="rect">
            <a:avLst/>
          </a:prstGeom>
        </p:spPr>
      </p:pic>
      <p:pic>
        <p:nvPicPr>
          <p:cNvPr id="14" name="Picture 13" descr="A pixelated image of a black and orange line&#10;&#10;Description automatically generated">
            <a:extLst>
              <a:ext uri="{FF2B5EF4-FFF2-40B4-BE49-F238E27FC236}">
                <a16:creationId xmlns:a16="http://schemas.microsoft.com/office/drawing/2014/main" id="{D7FB093B-791D-D69C-845A-1373BABA4652}"/>
              </a:ext>
            </a:extLst>
          </p:cNvPr>
          <p:cNvPicPr>
            <a:picLocks noChangeAspect="1"/>
          </p:cNvPicPr>
          <p:nvPr/>
        </p:nvPicPr>
        <p:blipFill>
          <a:blip r:embed="rId6"/>
          <a:stretch>
            <a:fillRect/>
          </a:stretch>
        </p:blipFill>
        <p:spPr>
          <a:xfrm>
            <a:off x="7265161" y="1152175"/>
            <a:ext cx="1284985" cy="1284985"/>
          </a:xfrm>
          <a:prstGeom prst="rect">
            <a:avLst/>
          </a:prstGeom>
        </p:spPr>
      </p:pic>
      <p:sp>
        <p:nvSpPr>
          <p:cNvPr id="17" name="Google Shape;891;p37">
            <a:extLst>
              <a:ext uri="{FF2B5EF4-FFF2-40B4-BE49-F238E27FC236}">
                <a16:creationId xmlns:a16="http://schemas.microsoft.com/office/drawing/2014/main" id="{351E3F4A-B448-D831-D8CC-0B34E41D6326}"/>
              </a:ext>
            </a:extLst>
          </p:cNvPr>
          <p:cNvSpPr txBox="1">
            <a:spLocks/>
          </p:cNvSpPr>
          <p:nvPr/>
        </p:nvSpPr>
        <p:spPr>
          <a:xfrm>
            <a:off x="7208278" y="828958"/>
            <a:ext cx="1398750" cy="367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err="1"/>
              <a:t>Magos</a:t>
            </a:r>
            <a:r>
              <a:rPr lang="en-US" dirty="0"/>
              <a:t> Map 2 </a:t>
            </a:r>
          </a:p>
        </p:txBody>
      </p:sp>
      <p:sp>
        <p:nvSpPr>
          <p:cNvPr id="18" name="Google Shape;891;p37">
            <a:extLst>
              <a:ext uri="{FF2B5EF4-FFF2-40B4-BE49-F238E27FC236}">
                <a16:creationId xmlns:a16="http://schemas.microsoft.com/office/drawing/2014/main" id="{F0353ED9-1CA3-092D-6F41-DCDCA163AB26}"/>
              </a:ext>
            </a:extLst>
          </p:cNvPr>
          <p:cNvSpPr txBox="1">
            <a:spLocks/>
          </p:cNvSpPr>
          <p:nvPr/>
        </p:nvSpPr>
        <p:spPr>
          <a:xfrm>
            <a:off x="4878834" y="851957"/>
            <a:ext cx="1398750" cy="367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err="1"/>
              <a:t>Magos</a:t>
            </a:r>
            <a:r>
              <a:rPr lang="en-US" dirty="0"/>
              <a:t> Map </a:t>
            </a:r>
          </a:p>
        </p:txBody>
      </p:sp>
      <p:pic>
        <p:nvPicPr>
          <p:cNvPr id="20" name="Picture 19">
            <a:extLst>
              <a:ext uri="{FF2B5EF4-FFF2-40B4-BE49-F238E27FC236}">
                <a16:creationId xmlns:a16="http://schemas.microsoft.com/office/drawing/2014/main" id="{D555A557-79F8-9956-0754-1D180D2235FD}"/>
              </a:ext>
            </a:extLst>
          </p:cNvPr>
          <p:cNvPicPr>
            <a:picLocks noChangeAspect="1"/>
          </p:cNvPicPr>
          <p:nvPr/>
        </p:nvPicPr>
        <p:blipFill>
          <a:blip r:embed="rId7"/>
          <a:stretch>
            <a:fillRect/>
          </a:stretch>
        </p:blipFill>
        <p:spPr>
          <a:xfrm>
            <a:off x="4685048" y="3999979"/>
            <a:ext cx="4190010" cy="829549"/>
          </a:xfrm>
          <a:prstGeom prst="rect">
            <a:avLst/>
          </a:prstGeom>
        </p:spPr>
      </p:pic>
      <p:pic>
        <p:nvPicPr>
          <p:cNvPr id="21" name="Picture 20">
            <a:extLst>
              <a:ext uri="{FF2B5EF4-FFF2-40B4-BE49-F238E27FC236}">
                <a16:creationId xmlns:a16="http://schemas.microsoft.com/office/drawing/2014/main" id="{BEDF8460-79CA-C627-C88F-AC58F7880849}"/>
              </a:ext>
            </a:extLst>
          </p:cNvPr>
          <p:cNvPicPr>
            <a:picLocks noChangeAspect="1"/>
          </p:cNvPicPr>
          <p:nvPr/>
        </p:nvPicPr>
        <p:blipFill>
          <a:blip r:embed="rId8"/>
          <a:stretch>
            <a:fillRect/>
          </a:stretch>
        </p:blipFill>
        <p:spPr>
          <a:xfrm>
            <a:off x="4670696" y="3091170"/>
            <a:ext cx="1815025" cy="846194"/>
          </a:xfrm>
          <a:prstGeom prst="rect">
            <a:avLst/>
          </a:prstGeom>
        </p:spPr>
      </p:pic>
    </p:spTree>
    <p:extLst>
      <p:ext uri="{BB962C8B-B14F-4D97-AF65-F5344CB8AC3E}">
        <p14:creationId xmlns:p14="http://schemas.microsoft.com/office/powerpoint/2010/main" val="505419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A8596461-F795-0AE2-773B-0AD4CC9AA86F}"/>
              </a:ext>
            </a:extLst>
          </p:cNvPr>
          <p:cNvSpPr/>
          <p:nvPr/>
        </p:nvSpPr>
        <p:spPr>
          <a:xfrm>
            <a:off x="3057407" y="626993"/>
            <a:ext cx="1715048" cy="302243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Google Shape;891;p37">
            <a:extLst>
              <a:ext uri="{FF2B5EF4-FFF2-40B4-BE49-F238E27FC236}">
                <a16:creationId xmlns:a16="http://schemas.microsoft.com/office/drawing/2014/main" id="{3429EDCA-9581-208A-F19B-0B3FEF65AA76}"/>
              </a:ext>
            </a:extLst>
          </p:cNvPr>
          <p:cNvSpPr txBox="1">
            <a:spLocks/>
          </p:cNvSpPr>
          <p:nvPr/>
        </p:nvSpPr>
        <p:spPr>
          <a:xfrm>
            <a:off x="3439676" y="605175"/>
            <a:ext cx="950509" cy="332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General</a:t>
            </a:r>
          </a:p>
        </p:txBody>
      </p:sp>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Astra Building Meshes</a:t>
            </a:r>
            <a:endParaRPr sz="2000" dirty="0"/>
          </a:p>
        </p:txBody>
      </p:sp>
      <p:pic>
        <p:nvPicPr>
          <p:cNvPr id="4" name="Picture 3">
            <a:extLst>
              <a:ext uri="{FF2B5EF4-FFF2-40B4-BE49-F238E27FC236}">
                <a16:creationId xmlns:a16="http://schemas.microsoft.com/office/drawing/2014/main" id="{5F1C2807-4257-C48B-FF27-ED948F0A636A}"/>
              </a:ext>
            </a:extLst>
          </p:cNvPr>
          <p:cNvPicPr>
            <a:picLocks noChangeAspect="1"/>
          </p:cNvPicPr>
          <p:nvPr/>
        </p:nvPicPr>
        <p:blipFill>
          <a:blip r:embed="rId3"/>
          <a:stretch>
            <a:fillRect/>
          </a:stretch>
        </p:blipFill>
        <p:spPr>
          <a:xfrm>
            <a:off x="94262" y="862803"/>
            <a:ext cx="2811252" cy="1635732"/>
          </a:xfrm>
          <a:prstGeom prst="rect">
            <a:avLst/>
          </a:prstGeom>
        </p:spPr>
      </p:pic>
      <p:pic>
        <p:nvPicPr>
          <p:cNvPr id="7" name="Picture 6">
            <a:extLst>
              <a:ext uri="{FF2B5EF4-FFF2-40B4-BE49-F238E27FC236}">
                <a16:creationId xmlns:a16="http://schemas.microsoft.com/office/drawing/2014/main" id="{8942DD24-D952-A32F-E486-F1903EE8F8DC}"/>
              </a:ext>
            </a:extLst>
          </p:cNvPr>
          <p:cNvPicPr>
            <a:picLocks noChangeAspect="1"/>
          </p:cNvPicPr>
          <p:nvPr/>
        </p:nvPicPr>
        <p:blipFill>
          <a:blip r:embed="rId4"/>
          <a:stretch>
            <a:fillRect/>
          </a:stretch>
        </p:blipFill>
        <p:spPr>
          <a:xfrm>
            <a:off x="94262" y="3000788"/>
            <a:ext cx="2792060" cy="1845778"/>
          </a:xfrm>
          <a:prstGeom prst="rect">
            <a:avLst/>
          </a:prstGeom>
        </p:spPr>
      </p:pic>
      <p:sp>
        <p:nvSpPr>
          <p:cNvPr id="2" name="Rectangle: Rounded Corners 1">
            <a:extLst>
              <a:ext uri="{FF2B5EF4-FFF2-40B4-BE49-F238E27FC236}">
                <a16:creationId xmlns:a16="http://schemas.microsoft.com/office/drawing/2014/main" id="{8E0D7BC7-F6FA-3002-FF8D-C19A5FEE1768}"/>
              </a:ext>
            </a:extLst>
          </p:cNvPr>
          <p:cNvSpPr/>
          <p:nvPr/>
        </p:nvSpPr>
        <p:spPr>
          <a:xfrm>
            <a:off x="4943538" y="2863540"/>
            <a:ext cx="4018926" cy="22191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891;p37">
            <a:extLst>
              <a:ext uri="{FF2B5EF4-FFF2-40B4-BE49-F238E27FC236}">
                <a16:creationId xmlns:a16="http://schemas.microsoft.com/office/drawing/2014/main" id="{25D80814-C9DA-66C7-9658-AE6B4DFBA0C3}"/>
              </a:ext>
            </a:extLst>
          </p:cNvPr>
          <p:cNvSpPr txBox="1">
            <a:spLocks/>
          </p:cNvSpPr>
          <p:nvPr/>
        </p:nvSpPr>
        <p:spPr>
          <a:xfrm>
            <a:off x="6279528" y="2864427"/>
            <a:ext cx="1334640" cy="292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sp>
        <p:nvSpPr>
          <p:cNvPr id="5" name="Rectangle: Rounded Corners 4">
            <a:extLst>
              <a:ext uri="{FF2B5EF4-FFF2-40B4-BE49-F238E27FC236}">
                <a16:creationId xmlns:a16="http://schemas.microsoft.com/office/drawing/2014/main" id="{E83A4BF0-4B0B-53AB-A400-65115B423057}"/>
              </a:ext>
            </a:extLst>
          </p:cNvPr>
          <p:cNvSpPr/>
          <p:nvPr/>
        </p:nvSpPr>
        <p:spPr>
          <a:xfrm>
            <a:off x="4943538" y="626993"/>
            <a:ext cx="401892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891;p37">
            <a:extLst>
              <a:ext uri="{FF2B5EF4-FFF2-40B4-BE49-F238E27FC236}">
                <a16:creationId xmlns:a16="http://schemas.microsoft.com/office/drawing/2014/main" id="{E495E62E-BCDD-F6EF-5B08-A852E880B912}"/>
              </a:ext>
            </a:extLst>
          </p:cNvPr>
          <p:cNvSpPr txBox="1">
            <a:spLocks/>
          </p:cNvSpPr>
          <p:nvPr/>
        </p:nvSpPr>
        <p:spPr>
          <a:xfrm>
            <a:off x="6249680" y="601616"/>
            <a:ext cx="1035101" cy="335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Textures</a:t>
            </a:r>
          </a:p>
        </p:txBody>
      </p:sp>
      <p:pic>
        <p:nvPicPr>
          <p:cNvPr id="8" name="Picture 7" descr="A group of different colored squares&#10;&#10;Description automatically generated">
            <a:extLst>
              <a:ext uri="{FF2B5EF4-FFF2-40B4-BE49-F238E27FC236}">
                <a16:creationId xmlns:a16="http://schemas.microsoft.com/office/drawing/2014/main" id="{69B3E792-A434-E213-1132-A2E0EEF696F3}"/>
              </a:ext>
            </a:extLst>
          </p:cNvPr>
          <p:cNvPicPr>
            <a:picLocks noChangeAspect="1"/>
          </p:cNvPicPr>
          <p:nvPr/>
        </p:nvPicPr>
        <p:blipFill>
          <a:blip r:embed="rId5"/>
          <a:stretch>
            <a:fillRect/>
          </a:stretch>
        </p:blipFill>
        <p:spPr>
          <a:xfrm>
            <a:off x="7373904" y="1004829"/>
            <a:ext cx="1529603" cy="1529603"/>
          </a:xfrm>
          <a:prstGeom prst="rect">
            <a:avLst/>
          </a:prstGeom>
        </p:spPr>
      </p:pic>
      <p:sp>
        <p:nvSpPr>
          <p:cNvPr id="9" name="Google Shape;891;p37">
            <a:extLst>
              <a:ext uri="{FF2B5EF4-FFF2-40B4-BE49-F238E27FC236}">
                <a16:creationId xmlns:a16="http://schemas.microsoft.com/office/drawing/2014/main" id="{A648BDBE-922F-12BD-7AA6-75072072A691}"/>
              </a:ext>
            </a:extLst>
          </p:cNvPr>
          <p:cNvSpPr txBox="1">
            <a:spLocks/>
          </p:cNvSpPr>
          <p:nvPr/>
        </p:nvSpPr>
        <p:spPr>
          <a:xfrm>
            <a:off x="4772454" y="1143841"/>
            <a:ext cx="2601450"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UVs are shrunk significantly to fit in the individual colors to achieve the desired effect. Practically a fill tool for individual UVs.</a:t>
            </a:r>
          </a:p>
        </p:txBody>
      </p:sp>
      <p:sp>
        <p:nvSpPr>
          <p:cNvPr id="10" name="Google Shape;891;p37">
            <a:extLst>
              <a:ext uri="{FF2B5EF4-FFF2-40B4-BE49-F238E27FC236}">
                <a16:creationId xmlns:a16="http://schemas.microsoft.com/office/drawing/2014/main" id="{C9B12497-9127-BEC4-BEE3-9B3475FC9E6A}"/>
              </a:ext>
            </a:extLst>
          </p:cNvPr>
          <p:cNvSpPr txBox="1">
            <a:spLocks/>
          </p:cNvSpPr>
          <p:nvPr/>
        </p:nvSpPr>
        <p:spPr>
          <a:xfrm>
            <a:off x="564501" y="2679686"/>
            <a:ext cx="1801330" cy="367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Astra Brigade Mesh</a:t>
            </a:r>
          </a:p>
        </p:txBody>
      </p:sp>
      <p:sp>
        <p:nvSpPr>
          <p:cNvPr id="11" name="Google Shape;891;p37">
            <a:extLst>
              <a:ext uri="{FF2B5EF4-FFF2-40B4-BE49-F238E27FC236}">
                <a16:creationId xmlns:a16="http://schemas.microsoft.com/office/drawing/2014/main" id="{FC996AA1-594A-96D0-6F94-60DA11ECD1F4}"/>
              </a:ext>
            </a:extLst>
          </p:cNvPr>
          <p:cNvSpPr txBox="1">
            <a:spLocks/>
          </p:cNvSpPr>
          <p:nvPr/>
        </p:nvSpPr>
        <p:spPr>
          <a:xfrm>
            <a:off x="599223" y="585623"/>
            <a:ext cx="1801330" cy="367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Astra outpost Mesh</a:t>
            </a:r>
          </a:p>
        </p:txBody>
      </p:sp>
      <p:sp>
        <p:nvSpPr>
          <p:cNvPr id="12" name="Google Shape;891;p37">
            <a:extLst>
              <a:ext uri="{FF2B5EF4-FFF2-40B4-BE49-F238E27FC236}">
                <a16:creationId xmlns:a16="http://schemas.microsoft.com/office/drawing/2014/main" id="{320F14AD-427A-7EDB-F5EE-744B71190972}"/>
              </a:ext>
            </a:extLst>
          </p:cNvPr>
          <p:cNvSpPr txBox="1">
            <a:spLocks/>
          </p:cNvSpPr>
          <p:nvPr/>
        </p:nvSpPr>
        <p:spPr>
          <a:xfrm>
            <a:off x="3022685" y="782494"/>
            <a:ext cx="1677913" cy="3022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The astra building meshes are the budlings of Populus </a:t>
            </a:r>
            <a:r>
              <a:rPr lang="en-US" dirty="0" err="1"/>
              <a:t>Magos</a:t>
            </a:r>
            <a:r>
              <a:rPr lang="en-US" dirty="0"/>
              <a:t>. They are built on safe terrain by the AI and have 3 levels.</a:t>
            </a:r>
          </a:p>
          <a:p>
            <a:pPr marL="93131" indent="0"/>
            <a:endParaRPr lang="en-US" dirty="0"/>
          </a:p>
          <a:p>
            <a:pPr marL="93131" indent="0"/>
            <a:r>
              <a:rPr lang="en-US" dirty="0"/>
              <a:t>Level 1: Astra Outpost</a:t>
            </a:r>
          </a:p>
          <a:p>
            <a:pPr marL="93131" indent="0"/>
            <a:r>
              <a:rPr lang="en-US" dirty="0"/>
              <a:t>Level 2: Astra Settlement</a:t>
            </a:r>
          </a:p>
          <a:p>
            <a:pPr marL="93131" indent="0"/>
            <a:r>
              <a:rPr lang="en-US" dirty="0"/>
              <a:t>Level 3: Astra Brigade </a:t>
            </a:r>
          </a:p>
          <a:p>
            <a:pPr marL="93131" indent="0"/>
            <a:endParaRPr lang="en-US" dirty="0"/>
          </a:p>
          <a:p>
            <a:pPr marL="93131" indent="0"/>
            <a:endParaRPr lang="en-US" dirty="0"/>
          </a:p>
        </p:txBody>
      </p:sp>
      <p:pic>
        <p:nvPicPr>
          <p:cNvPr id="16" name="Picture 15">
            <a:extLst>
              <a:ext uri="{FF2B5EF4-FFF2-40B4-BE49-F238E27FC236}">
                <a16:creationId xmlns:a16="http://schemas.microsoft.com/office/drawing/2014/main" id="{73A62656-0C0C-A118-DAA3-85313962EB4A}"/>
              </a:ext>
            </a:extLst>
          </p:cNvPr>
          <p:cNvPicPr>
            <a:picLocks noChangeAspect="1"/>
          </p:cNvPicPr>
          <p:nvPr/>
        </p:nvPicPr>
        <p:blipFill>
          <a:blip r:embed="rId6"/>
          <a:stretch>
            <a:fillRect/>
          </a:stretch>
        </p:blipFill>
        <p:spPr>
          <a:xfrm>
            <a:off x="5055277" y="3207805"/>
            <a:ext cx="2388805" cy="537634"/>
          </a:xfrm>
          <a:prstGeom prst="rect">
            <a:avLst/>
          </a:prstGeom>
        </p:spPr>
      </p:pic>
      <p:pic>
        <p:nvPicPr>
          <p:cNvPr id="18" name="Picture 17">
            <a:extLst>
              <a:ext uri="{FF2B5EF4-FFF2-40B4-BE49-F238E27FC236}">
                <a16:creationId xmlns:a16="http://schemas.microsoft.com/office/drawing/2014/main" id="{D07C01BC-2500-EE0F-27E1-24C5E3358C5D}"/>
              </a:ext>
            </a:extLst>
          </p:cNvPr>
          <p:cNvPicPr>
            <a:picLocks noChangeAspect="1"/>
          </p:cNvPicPr>
          <p:nvPr/>
        </p:nvPicPr>
        <p:blipFill>
          <a:blip r:embed="rId7"/>
          <a:stretch>
            <a:fillRect/>
          </a:stretch>
        </p:blipFill>
        <p:spPr>
          <a:xfrm>
            <a:off x="5010473" y="3804931"/>
            <a:ext cx="3893034" cy="859267"/>
          </a:xfrm>
          <a:prstGeom prst="rect">
            <a:avLst/>
          </a:prstGeom>
        </p:spPr>
      </p:pic>
    </p:spTree>
    <p:extLst>
      <p:ext uri="{BB962C8B-B14F-4D97-AF65-F5344CB8AC3E}">
        <p14:creationId xmlns:p14="http://schemas.microsoft.com/office/powerpoint/2010/main" val="281073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Star Forger &amp; Star Walker Meshes</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5D30005-5CBF-2B27-6B24-7A12D2F63686}"/>
              </a:ext>
            </a:extLst>
          </p:cNvPr>
          <p:cNvPicPr>
            <a:picLocks noChangeAspect="1"/>
          </p:cNvPicPr>
          <p:nvPr/>
        </p:nvPicPr>
        <p:blipFill>
          <a:blip r:embed="rId3"/>
          <a:stretch>
            <a:fillRect/>
          </a:stretch>
        </p:blipFill>
        <p:spPr>
          <a:xfrm>
            <a:off x="816162" y="835880"/>
            <a:ext cx="1468343" cy="1914323"/>
          </a:xfrm>
          <a:prstGeom prst="rect">
            <a:avLst/>
          </a:prstGeom>
        </p:spPr>
      </p:pic>
      <p:pic>
        <p:nvPicPr>
          <p:cNvPr id="5" name="Picture 4">
            <a:extLst>
              <a:ext uri="{FF2B5EF4-FFF2-40B4-BE49-F238E27FC236}">
                <a16:creationId xmlns:a16="http://schemas.microsoft.com/office/drawing/2014/main" id="{7D69D500-F067-8D51-7EE8-63CBFA46BE43}"/>
              </a:ext>
            </a:extLst>
          </p:cNvPr>
          <p:cNvPicPr>
            <a:picLocks noChangeAspect="1"/>
          </p:cNvPicPr>
          <p:nvPr/>
        </p:nvPicPr>
        <p:blipFill>
          <a:blip r:embed="rId4"/>
          <a:stretch>
            <a:fillRect/>
          </a:stretch>
        </p:blipFill>
        <p:spPr>
          <a:xfrm>
            <a:off x="102464" y="3010441"/>
            <a:ext cx="2714679" cy="1914323"/>
          </a:xfrm>
          <a:prstGeom prst="rect">
            <a:avLst/>
          </a:prstGeom>
        </p:spPr>
      </p:pic>
      <p:sp>
        <p:nvSpPr>
          <p:cNvPr id="2" name="Rectangle: Rounded Corners 1">
            <a:extLst>
              <a:ext uri="{FF2B5EF4-FFF2-40B4-BE49-F238E27FC236}">
                <a16:creationId xmlns:a16="http://schemas.microsoft.com/office/drawing/2014/main" id="{E961F110-0F17-2C4C-895A-1058599FAE57}"/>
              </a:ext>
            </a:extLst>
          </p:cNvPr>
          <p:cNvSpPr/>
          <p:nvPr/>
        </p:nvSpPr>
        <p:spPr>
          <a:xfrm>
            <a:off x="3057407" y="626993"/>
            <a:ext cx="1715048" cy="34340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Google Shape;891;p37">
            <a:extLst>
              <a:ext uri="{FF2B5EF4-FFF2-40B4-BE49-F238E27FC236}">
                <a16:creationId xmlns:a16="http://schemas.microsoft.com/office/drawing/2014/main" id="{B61D7591-3831-B6E2-688C-429D5C5B2431}"/>
              </a:ext>
            </a:extLst>
          </p:cNvPr>
          <p:cNvSpPr txBox="1">
            <a:spLocks/>
          </p:cNvSpPr>
          <p:nvPr/>
        </p:nvSpPr>
        <p:spPr>
          <a:xfrm>
            <a:off x="3396305" y="512987"/>
            <a:ext cx="950509" cy="332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General</a:t>
            </a:r>
          </a:p>
        </p:txBody>
      </p:sp>
      <p:sp>
        <p:nvSpPr>
          <p:cNvPr id="6" name="Rectangle: Rounded Corners 5">
            <a:extLst>
              <a:ext uri="{FF2B5EF4-FFF2-40B4-BE49-F238E27FC236}">
                <a16:creationId xmlns:a16="http://schemas.microsoft.com/office/drawing/2014/main" id="{06A985E1-3718-7E10-ECB3-34AC6FDF7D41}"/>
              </a:ext>
            </a:extLst>
          </p:cNvPr>
          <p:cNvSpPr/>
          <p:nvPr/>
        </p:nvSpPr>
        <p:spPr>
          <a:xfrm>
            <a:off x="4943538" y="2863540"/>
            <a:ext cx="4018926" cy="22191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891;p37">
            <a:extLst>
              <a:ext uri="{FF2B5EF4-FFF2-40B4-BE49-F238E27FC236}">
                <a16:creationId xmlns:a16="http://schemas.microsoft.com/office/drawing/2014/main" id="{ADECCF9D-C408-B744-D672-3B924F5FF5A3}"/>
              </a:ext>
            </a:extLst>
          </p:cNvPr>
          <p:cNvSpPr txBox="1">
            <a:spLocks/>
          </p:cNvSpPr>
          <p:nvPr/>
        </p:nvSpPr>
        <p:spPr>
          <a:xfrm>
            <a:off x="6279528" y="2864427"/>
            <a:ext cx="1334640" cy="292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sp>
        <p:nvSpPr>
          <p:cNvPr id="8" name="Rectangle: Rounded Corners 7">
            <a:extLst>
              <a:ext uri="{FF2B5EF4-FFF2-40B4-BE49-F238E27FC236}">
                <a16:creationId xmlns:a16="http://schemas.microsoft.com/office/drawing/2014/main" id="{22E1FC4E-C326-5736-B2EF-096649749C0D}"/>
              </a:ext>
            </a:extLst>
          </p:cNvPr>
          <p:cNvSpPr/>
          <p:nvPr/>
        </p:nvSpPr>
        <p:spPr>
          <a:xfrm>
            <a:off x="4943538" y="626993"/>
            <a:ext cx="401892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Google Shape;891;p37">
            <a:extLst>
              <a:ext uri="{FF2B5EF4-FFF2-40B4-BE49-F238E27FC236}">
                <a16:creationId xmlns:a16="http://schemas.microsoft.com/office/drawing/2014/main" id="{BF9EE3E2-C301-F294-31AA-B51CA75DFE9B}"/>
              </a:ext>
            </a:extLst>
          </p:cNvPr>
          <p:cNvSpPr txBox="1">
            <a:spLocks/>
          </p:cNvSpPr>
          <p:nvPr/>
        </p:nvSpPr>
        <p:spPr>
          <a:xfrm>
            <a:off x="4772454" y="1143841"/>
            <a:ext cx="2601450"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UVs are shrunk significantly to fit in the individual colors to achieve the desired effect. Practically a fill tool for individual UVs.</a:t>
            </a:r>
          </a:p>
        </p:txBody>
      </p:sp>
      <p:pic>
        <p:nvPicPr>
          <p:cNvPr id="10" name="Picture 9" descr="A group of different colored squares&#10;&#10;Description automatically generated">
            <a:extLst>
              <a:ext uri="{FF2B5EF4-FFF2-40B4-BE49-F238E27FC236}">
                <a16:creationId xmlns:a16="http://schemas.microsoft.com/office/drawing/2014/main" id="{FCEC23BF-CEF7-A9DD-49C7-E206CB20753A}"/>
              </a:ext>
            </a:extLst>
          </p:cNvPr>
          <p:cNvPicPr>
            <a:picLocks noChangeAspect="1"/>
          </p:cNvPicPr>
          <p:nvPr/>
        </p:nvPicPr>
        <p:blipFill>
          <a:blip r:embed="rId5"/>
          <a:stretch>
            <a:fillRect/>
          </a:stretch>
        </p:blipFill>
        <p:spPr>
          <a:xfrm>
            <a:off x="7306669" y="997827"/>
            <a:ext cx="1529603" cy="1529603"/>
          </a:xfrm>
          <a:prstGeom prst="rect">
            <a:avLst/>
          </a:prstGeom>
        </p:spPr>
      </p:pic>
      <p:sp>
        <p:nvSpPr>
          <p:cNvPr id="11" name="Google Shape;891;p37">
            <a:extLst>
              <a:ext uri="{FF2B5EF4-FFF2-40B4-BE49-F238E27FC236}">
                <a16:creationId xmlns:a16="http://schemas.microsoft.com/office/drawing/2014/main" id="{3F69BA62-D94B-F790-C67A-F9CC587E9B43}"/>
              </a:ext>
            </a:extLst>
          </p:cNvPr>
          <p:cNvSpPr txBox="1">
            <a:spLocks/>
          </p:cNvSpPr>
          <p:nvPr/>
        </p:nvSpPr>
        <p:spPr>
          <a:xfrm>
            <a:off x="6175722" y="575643"/>
            <a:ext cx="1035101" cy="335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Textures</a:t>
            </a:r>
          </a:p>
        </p:txBody>
      </p:sp>
      <p:sp>
        <p:nvSpPr>
          <p:cNvPr id="12" name="Google Shape;891;p37">
            <a:extLst>
              <a:ext uri="{FF2B5EF4-FFF2-40B4-BE49-F238E27FC236}">
                <a16:creationId xmlns:a16="http://schemas.microsoft.com/office/drawing/2014/main" id="{276C1D16-CA20-AB76-C141-7F73A61A792F}"/>
              </a:ext>
            </a:extLst>
          </p:cNvPr>
          <p:cNvSpPr txBox="1">
            <a:spLocks/>
          </p:cNvSpPr>
          <p:nvPr/>
        </p:nvSpPr>
        <p:spPr>
          <a:xfrm>
            <a:off x="564501" y="2679686"/>
            <a:ext cx="1801330" cy="367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Star Walker Mesh</a:t>
            </a:r>
          </a:p>
        </p:txBody>
      </p:sp>
      <p:sp>
        <p:nvSpPr>
          <p:cNvPr id="13" name="Google Shape;891;p37">
            <a:extLst>
              <a:ext uri="{FF2B5EF4-FFF2-40B4-BE49-F238E27FC236}">
                <a16:creationId xmlns:a16="http://schemas.microsoft.com/office/drawing/2014/main" id="{23FF5D0C-BCBF-90E3-BE9D-8EB41F0135F7}"/>
              </a:ext>
            </a:extLst>
          </p:cNvPr>
          <p:cNvSpPr txBox="1">
            <a:spLocks/>
          </p:cNvSpPr>
          <p:nvPr/>
        </p:nvSpPr>
        <p:spPr>
          <a:xfrm>
            <a:off x="639985" y="499413"/>
            <a:ext cx="1801330" cy="367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Star Forger Mesh</a:t>
            </a:r>
          </a:p>
        </p:txBody>
      </p:sp>
      <p:sp>
        <p:nvSpPr>
          <p:cNvPr id="16" name="Google Shape;891;p37">
            <a:extLst>
              <a:ext uri="{FF2B5EF4-FFF2-40B4-BE49-F238E27FC236}">
                <a16:creationId xmlns:a16="http://schemas.microsoft.com/office/drawing/2014/main" id="{0C04DF78-54B1-07F2-211D-9DF491C7B303}"/>
              </a:ext>
            </a:extLst>
          </p:cNvPr>
          <p:cNvSpPr txBox="1">
            <a:spLocks/>
          </p:cNvSpPr>
          <p:nvPr/>
        </p:nvSpPr>
        <p:spPr>
          <a:xfrm>
            <a:off x="3022685" y="782494"/>
            <a:ext cx="1677913" cy="3022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The Star Forger meshes are your main NPC citizens that build buildings on safe terrain.</a:t>
            </a:r>
          </a:p>
          <a:p>
            <a:pPr marL="93131" indent="0"/>
            <a:endParaRPr lang="en-US" dirty="0"/>
          </a:p>
          <a:p>
            <a:pPr marL="93131" indent="0"/>
            <a:r>
              <a:rPr lang="en-US" dirty="0"/>
              <a:t>The Star Walker meshes are your warrior units that come about once the astra brigade building is built. They fight your advisory and destroy/claim the advisories buildings.</a:t>
            </a:r>
          </a:p>
          <a:p>
            <a:pPr marL="93131" indent="0"/>
            <a:endParaRPr lang="en-US" dirty="0"/>
          </a:p>
          <a:p>
            <a:pPr marL="93131" indent="0"/>
            <a:endParaRPr lang="en-US" dirty="0"/>
          </a:p>
        </p:txBody>
      </p:sp>
      <p:pic>
        <p:nvPicPr>
          <p:cNvPr id="18" name="Picture 17">
            <a:extLst>
              <a:ext uri="{FF2B5EF4-FFF2-40B4-BE49-F238E27FC236}">
                <a16:creationId xmlns:a16="http://schemas.microsoft.com/office/drawing/2014/main" id="{06DFD50E-285B-FD6D-74A9-833538D20793}"/>
              </a:ext>
            </a:extLst>
          </p:cNvPr>
          <p:cNvPicPr>
            <a:picLocks noChangeAspect="1"/>
          </p:cNvPicPr>
          <p:nvPr/>
        </p:nvPicPr>
        <p:blipFill>
          <a:blip r:embed="rId6"/>
          <a:stretch>
            <a:fillRect/>
          </a:stretch>
        </p:blipFill>
        <p:spPr>
          <a:xfrm>
            <a:off x="5012719" y="3143238"/>
            <a:ext cx="2047999" cy="435401"/>
          </a:xfrm>
          <a:prstGeom prst="rect">
            <a:avLst/>
          </a:prstGeom>
        </p:spPr>
      </p:pic>
      <p:pic>
        <p:nvPicPr>
          <p:cNvPr id="20" name="Picture 19">
            <a:extLst>
              <a:ext uri="{FF2B5EF4-FFF2-40B4-BE49-F238E27FC236}">
                <a16:creationId xmlns:a16="http://schemas.microsoft.com/office/drawing/2014/main" id="{BD2D4C7B-CA2F-6648-B420-EF03265F5A20}"/>
              </a:ext>
            </a:extLst>
          </p:cNvPr>
          <p:cNvPicPr>
            <a:picLocks noChangeAspect="1"/>
          </p:cNvPicPr>
          <p:nvPr/>
        </p:nvPicPr>
        <p:blipFill>
          <a:blip r:embed="rId7"/>
          <a:stretch>
            <a:fillRect/>
          </a:stretch>
        </p:blipFill>
        <p:spPr>
          <a:xfrm>
            <a:off x="5012719" y="3607749"/>
            <a:ext cx="3148570" cy="459400"/>
          </a:xfrm>
          <a:prstGeom prst="rect">
            <a:avLst/>
          </a:prstGeom>
        </p:spPr>
      </p:pic>
      <p:pic>
        <p:nvPicPr>
          <p:cNvPr id="22" name="Picture 21">
            <a:extLst>
              <a:ext uri="{FF2B5EF4-FFF2-40B4-BE49-F238E27FC236}">
                <a16:creationId xmlns:a16="http://schemas.microsoft.com/office/drawing/2014/main" id="{EAF0B1A9-58C7-C805-E541-FAD6B714D488}"/>
              </a:ext>
            </a:extLst>
          </p:cNvPr>
          <p:cNvPicPr>
            <a:picLocks noChangeAspect="1"/>
          </p:cNvPicPr>
          <p:nvPr/>
        </p:nvPicPr>
        <p:blipFill>
          <a:blip r:embed="rId8"/>
          <a:stretch>
            <a:fillRect/>
          </a:stretch>
        </p:blipFill>
        <p:spPr>
          <a:xfrm>
            <a:off x="5012719" y="4099365"/>
            <a:ext cx="3741316" cy="936984"/>
          </a:xfrm>
          <a:prstGeom prst="rect">
            <a:avLst/>
          </a:prstGeom>
        </p:spPr>
      </p:pic>
    </p:spTree>
    <p:extLst>
      <p:ext uri="{BB962C8B-B14F-4D97-AF65-F5344CB8AC3E}">
        <p14:creationId xmlns:p14="http://schemas.microsoft.com/office/powerpoint/2010/main" val="2751845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828198" y="2021442"/>
            <a:ext cx="7487603" cy="175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Lighting</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5"/>
          <p:cNvGrpSpPr/>
          <p:nvPr/>
        </p:nvGrpSpPr>
        <p:grpSpPr>
          <a:xfrm>
            <a:off x="1029721" y="2502961"/>
            <a:ext cx="369304" cy="554077"/>
            <a:chOff x="3119125" y="3168075"/>
            <a:chExt cx="419425" cy="629275"/>
          </a:xfrm>
        </p:grpSpPr>
        <p:sp>
          <p:nvSpPr>
            <p:cNvPr id="799" name="Google Shape;799;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5"/>
          <p:cNvGrpSpPr/>
          <p:nvPr/>
        </p:nvGrpSpPr>
        <p:grpSpPr>
          <a:xfrm flipH="1">
            <a:off x="7781898" y="2502961"/>
            <a:ext cx="369304" cy="554077"/>
            <a:chOff x="3119125" y="3168075"/>
            <a:chExt cx="419425" cy="629275"/>
          </a:xfrm>
        </p:grpSpPr>
        <p:sp>
          <p:nvSpPr>
            <p:cNvPr id="811" name="Google Shape;811;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5"/>
          <p:cNvSpPr/>
          <p:nvPr/>
        </p:nvSpPr>
        <p:spPr>
          <a:xfrm>
            <a:off x="7966550" y="32714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61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50" y="4061"/>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Directional Light</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89682E78-25E4-2F52-4EB0-213B06612218}"/>
              </a:ext>
            </a:extLst>
          </p:cNvPr>
          <p:cNvPicPr>
            <a:picLocks noChangeAspect="1"/>
          </p:cNvPicPr>
          <p:nvPr/>
        </p:nvPicPr>
        <p:blipFill>
          <a:blip r:embed="rId3"/>
          <a:stretch>
            <a:fillRect/>
          </a:stretch>
        </p:blipFill>
        <p:spPr>
          <a:xfrm>
            <a:off x="2856980" y="2168246"/>
            <a:ext cx="2271822" cy="1674872"/>
          </a:xfrm>
          <a:prstGeom prst="rect">
            <a:avLst/>
          </a:prstGeom>
        </p:spPr>
      </p:pic>
      <p:pic>
        <p:nvPicPr>
          <p:cNvPr id="17" name="Picture 16">
            <a:extLst>
              <a:ext uri="{FF2B5EF4-FFF2-40B4-BE49-F238E27FC236}">
                <a16:creationId xmlns:a16="http://schemas.microsoft.com/office/drawing/2014/main" id="{21D5F032-EDBA-0B51-4730-C452B33F5BDD}"/>
              </a:ext>
            </a:extLst>
          </p:cNvPr>
          <p:cNvPicPr>
            <a:picLocks noChangeAspect="1"/>
          </p:cNvPicPr>
          <p:nvPr/>
        </p:nvPicPr>
        <p:blipFill>
          <a:blip r:embed="rId4"/>
          <a:stretch>
            <a:fillRect/>
          </a:stretch>
        </p:blipFill>
        <p:spPr>
          <a:xfrm>
            <a:off x="86000" y="540533"/>
            <a:ext cx="2001172" cy="1617299"/>
          </a:xfrm>
          <a:prstGeom prst="rect">
            <a:avLst/>
          </a:prstGeom>
        </p:spPr>
      </p:pic>
      <p:pic>
        <p:nvPicPr>
          <p:cNvPr id="19" name="Picture 18">
            <a:extLst>
              <a:ext uri="{FF2B5EF4-FFF2-40B4-BE49-F238E27FC236}">
                <a16:creationId xmlns:a16="http://schemas.microsoft.com/office/drawing/2014/main" id="{B70CDA15-01D5-9699-0940-32EDB462372A}"/>
              </a:ext>
            </a:extLst>
          </p:cNvPr>
          <p:cNvPicPr>
            <a:picLocks noChangeAspect="1"/>
          </p:cNvPicPr>
          <p:nvPr/>
        </p:nvPicPr>
        <p:blipFill>
          <a:blip r:embed="rId5"/>
          <a:stretch>
            <a:fillRect/>
          </a:stretch>
        </p:blipFill>
        <p:spPr>
          <a:xfrm>
            <a:off x="2284594" y="540533"/>
            <a:ext cx="3039035" cy="1546555"/>
          </a:xfrm>
          <a:prstGeom prst="rect">
            <a:avLst/>
          </a:prstGeom>
        </p:spPr>
      </p:pic>
      <p:pic>
        <p:nvPicPr>
          <p:cNvPr id="21" name="Picture 20">
            <a:extLst>
              <a:ext uri="{FF2B5EF4-FFF2-40B4-BE49-F238E27FC236}">
                <a16:creationId xmlns:a16="http://schemas.microsoft.com/office/drawing/2014/main" id="{1F4337F3-4129-F0EC-2A4C-F9C03814CAFC}"/>
              </a:ext>
            </a:extLst>
          </p:cNvPr>
          <p:cNvPicPr>
            <a:picLocks noChangeAspect="1"/>
          </p:cNvPicPr>
          <p:nvPr/>
        </p:nvPicPr>
        <p:blipFill>
          <a:blip r:embed="rId6"/>
          <a:stretch>
            <a:fillRect/>
          </a:stretch>
        </p:blipFill>
        <p:spPr>
          <a:xfrm>
            <a:off x="59314" y="2212391"/>
            <a:ext cx="2504326" cy="1546555"/>
          </a:xfrm>
          <a:prstGeom prst="rect">
            <a:avLst/>
          </a:prstGeom>
        </p:spPr>
      </p:pic>
      <p:sp>
        <p:nvSpPr>
          <p:cNvPr id="2" name="Rectangle: Rounded Corners 1">
            <a:extLst>
              <a:ext uri="{FF2B5EF4-FFF2-40B4-BE49-F238E27FC236}">
                <a16:creationId xmlns:a16="http://schemas.microsoft.com/office/drawing/2014/main" id="{6F835C09-1C2F-95E1-BE7D-17D35348D806}"/>
              </a:ext>
            </a:extLst>
          </p:cNvPr>
          <p:cNvSpPr/>
          <p:nvPr/>
        </p:nvSpPr>
        <p:spPr>
          <a:xfrm>
            <a:off x="5544434" y="518861"/>
            <a:ext cx="3599566" cy="442293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891;p37">
            <a:extLst>
              <a:ext uri="{FF2B5EF4-FFF2-40B4-BE49-F238E27FC236}">
                <a16:creationId xmlns:a16="http://schemas.microsoft.com/office/drawing/2014/main" id="{F3809FD4-247D-BB3A-2C19-C76852DB1725}"/>
              </a:ext>
            </a:extLst>
          </p:cNvPr>
          <p:cNvSpPr txBox="1">
            <a:spLocks/>
          </p:cNvSpPr>
          <p:nvPr/>
        </p:nvSpPr>
        <p:spPr>
          <a:xfrm>
            <a:off x="6581215" y="397432"/>
            <a:ext cx="1334640" cy="292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pic>
        <p:nvPicPr>
          <p:cNvPr id="5" name="Picture 4">
            <a:extLst>
              <a:ext uri="{FF2B5EF4-FFF2-40B4-BE49-F238E27FC236}">
                <a16:creationId xmlns:a16="http://schemas.microsoft.com/office/drawing/2014/main" id="{52D7CF20-F716-ABE6-51F9-B0E13D8607A1}"/>
              </a:ext>
            </a:extLst>
          </p:cNvPr>
          <p:cNvPicPr>
            <a:picLocks noChangeAspect="1"/>
          </p:cNvPicPr>
          <p:nvPr/>
        </p:nvPicPr>
        <p:blipFill>
          <a:blip r:embed="rId7"/>
          <a:stretch>
            <a:fillRect/>
          </a:stretch>
        </p:blipFill>
        <p:spPr>
          <a:xfrm>
            <a:off x="5894739" y="709301"/>
            <a:ext cx="2898953" cy="958861"/>
          </a:xfrm>
          <a:prstGeom prst="rect">
            <a:avLst/>
          </a:prstGeom>
        </p:spPr>
      </p:pic>
      <p:pic>
        <p:nvPicPr>
          <p:cNvPr id="7" name="Picture 6">
            <a:extLst>
              <a:ext uri="{FF2B5EF4-FFF2-40B4-BE49-F238E27FC236}">
                <a16:creationId xmlns:a16="http://schemas.microsoft.com/office/drawing/2014/main" id="{248B501E-C9A3-BAE1-F5DF-A101A5BEBCF4}"/>
              </a:ext>
            </a:extLst>
          </p:cNvPr>
          <p:cNvPicPr>
            <a:picLocks noChangeAspect="1"/>
          </p:cNvPicPr>
          <p:nvPr/>
        </p:nvPicPr>
        <p:blipFill>
          <a:blip r:embed="rId8"/>
          <a:stretch>
            <a:fillRect/>
          </a:stretch>
        </p:blipFill>
        <p:spPr>
          <a:xfrm>
            <a:off x="5894739" y="2309145"/>
            <a:ext cx="2898954" cy="1062618"/>
          </a:xfrm>
          <a:prstGeom prst="rect">
            <a:avLst/>
          </a:prstGeom>
        </p:spPr>
      </p:pic>
      <p:sp>
        <p:nvSpPr>
          <p:cNvPr id="8" name="Rectangle: Rounded Corners 7">
            <a:extLst>
              <a:ext uri="{FF2B5EF4-FFF2-40B4-BE49-F238E27FC236}">
                <a16:creationId xmlns:a16="http://schemas.microsoft.com/office/drawing/2014/main" id="{A1FE416E-9CA2-5406-E31C-9033CAA2AF79}"/>
              </a:ext>
            </a:extLst>
          </p:cNvPr>
          <p:cNvSpPr/>
          <p:nvPr/>
        </p:nvSpPr>
        <p:spPr>
          <a:xfrm>
            <a:off x="86000" y="3851363"/>
            <a:ext cx="5237629" cy="12377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Google Shape;891;p37">
            <a:extLst>
              <a:ext uri="{FF2B5EF4-FFF2-40B4-BE49-F238E27FC236}">
                <a16:creationId xmlns:a16="http://schemas.microsoft.com/office/drawing/2014/main" id="{4C8F628C-82EB-6444-8D92-874C4D9A3C04}"/>
              </a:ext>
            </a:extLst>
          </p:cNvPr>
          <p:cNvSpPr txBox="1">
            <a:spLocks/>
          </p:cNvSpPr>
          <p:nvPr/>
        </p:nvSpPr>
        <p:spPr>
          <a:xfrm>
            <a:off x="1978490" y="3851362"/>
            <a:ext cx="1334640" cy="292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Rotate Code</a:t>
            </a:r>
          </a:p>
        </p:txBody>
      </p:sp>
      <p:pic>
        <p:nvPicPr>
          <p:cNvPr id="12" name="Picture 11">
            <a:extLst>
              <a:ext uri="{FF2B5EF4-FFF2-40B4-BE49-F238E27FC236}">
                <a16:creationId xmlns:a16="http://schemas.microsoft.com/office/drawing/2014/main" id="{03A0B0FF-EEFA-9494-6218-F9E07D820F40}"/>
              </a:ext>
            </a:extLst>
          </p:cNvPr>
          <p:cNvPicPr>
            <a:picLocks noChangeAspect="1"/>
          </p:cNvPicPr>
          <p:nvPr/>
        </p:nvPicPr>
        <p:blipFill rotWithShape="1">
          <a:blip r:embed="rId9"/>
          <a:srcRect r="9565"/>
          <a:stretch/>
        </p:blipFill>
        <p:spPr>
          <a:xfrm>
            <a:off x="5701456" y="3415488"/>
            <a:ext cx="3285521" cy="369059"/>
          </a:xfrm>
          <a:prstGeom prst="rect">
            <a:avLst/>
          </a:prstGeom>
        </p:spPr>
      </p:pic>
      <p:pic>
        <p:nvPicPr>
          <p:cNvPr id="14" name="Picture 13">
            <a:extLst>
              <a:ext uri="{FF2B5EF4-FFF2-40B4-BE49-F238E27FC236}">
                <a16:creationId xmlns:a16="http://schemas.microsoft.com/office/drawing/2014/main" id="{0F2F8D74-DEBD-91B7-24A2-D0DA70DD233A}"/>
              </a:ext>
            </a:extLst>
          </p:cNvPr>
          <p:cNvPicPr>
            <a:picLocks noChangeAspect="1"/>
          </p:cNvPicPr>
          <p:nvPr/>
        </p:nvPicPr>
        <p:blipFill>
          <a:blip r:embed="rId10"/>
          <a:stretch>
            <a:fillRect/>
          </a:stretch>
        </p:blipFill>
        <p:spPr>
          <a:xfrm>
            <a:off x="6023410" y="3825315"/>
            <a:ext cx="2673392" cy="1087777"/>
          </a:xfrm>
          <a:prstGeom prst="rect">
            <a:avLst/>
          </a:prstGeom>
        </p:spPr>
      </p:pic>
      <p:pic>
        <p:nvPicPr>
          <p:cNvPr id="18" name="Picture 17">
            <a:extLst>
              <a:ext uri="{FF2B5EF4-FFF2-40B4-BE49-F238E27FC236}">
                <a16:creationId xmlns:a16="http://schemas.microsoft.com/office/drawing/2014/main" id="{DBCBF769-7299-2ACA-E6F5-E5286A18DF0C}"/>
              </a:ext>
            </a:extLst>
          </p:cNvPr>
          <p:cNvPicPr>
            <a:picLocks noChangeAspect="1"/>
          </p:cNvPicPr>
          <p:nvPr/>
        </p:nvPicPr>
        <p:blipFill>
          <a:blip r:embed="rId11"/>
          <a:stretch>
            <a:fillRect/>
          </a:stretch>
        </p:blipFill>
        <p:spPr>
          <a:xfrm>
            <a:off x="807679" y="4196045"/>
            <a:ext cx="3794269" cy="813843"/>
          </a:xfrm>
          <a:prstGeom prst="rect">
            <a:avLst/>
          </a:prstGeom>
        </p:spPr>
      </p:pic>
      <p:pic>
        <p:nvPicPr>
          <p:cNvPr id="22" name="Picture 21">
            <a:extLst>
              <a:ext uri="{FF2B5EF4-FFF2-40B4-BE49-F238E27FC236}">
                <a16:creationId xmlns:a16="http://schemas.microsoft.com/office/drawing/2014/main" id="{B5A30F85-F1D7-841D-FB40-5D1C3DA56619}"/>
              </a:ext>
            </a:extLst>
          </p:cNvPr>
          <p:cNvPicPr>
            <a:picLocks noChangeAspect="1"/>
          </p:cNvPicPr>
          <p:nvPr/>
        </p:nvPicPr>
        <p:blipFill>
          <a:blip r:embed="rId12"/>
          <a:stretch>
            <a:fillRect/>
          </a:stretch>
        </p:blipFill>
        <p:spPr>
          <a:xfrm>
            <a:off x="5730011" y="1753798"/>
            <a:ext cx="3236640" cy="328658"/>
          </a:xfrm>
          <a:prstGeom prst="rect">
            <a:avLst/>
          </a:prstGeom>
        </p:spPr>
      </p:pic>
    </p:spTree>
    <p:extLst>
      <p:ext uri="{BB962C8B-B14F-4D97-AF65-F5344CB8AC3E}">
        <p14:creationId xmlns:p14="http://schemas.microsoft.com/office/powerpoint/2010/main" val="149885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50" y="4061"/>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Point Light</a:t>
            </a:r>
            <a:endParaRPr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BD2686F4-EF9D-958A-724D-FBE6FA4ED83D}"/>
              </a:ext>
            </a:extLst>
          </p:cNvPr>
          <p:cNvPicPr>
            <a:picLocks noChangeAspect="1"/>
          </p:cNvPicPr>
          <p:nvPr/>
        </p:nvPicPr>
        <p:blipFill>
          <a:blip r:embed="rId3"/>
          <a:stretch>
            <a:fillRect/>
          </a:stretch>
        </p:blipFill>
        <p:spPr>
          <a:xfrm>
            <a:off x="713250" y="586969"/>
            <a:ext cx="3218164" cy="2297411"/>
          </a:xfrm>
          <a:prstGeom prst="rect">
            <a:avLst/>
          </a:prstGeom>
        </p:spPr>
      </p:pic>
      <p:sp>
        <p:nvSpPr>
          <p:cNvPr id="3" name="Rectangle: Rounded Corners 2">
            <a:extLst>
              <a:ext uri="{FF2B5EF4-FFF2-40B4-BE49-F238E27FC236}">
                <a16:creationId xmlns:a16="http://schemas.microsoft.com/office/drawing/2014/main" id="{34E841CC-57A6-D360-EA9B-9893BAA9C72A}"/>
              </a:ext>
            </a:extLst>
          </p:cNvPr>
          <p:cNvSpPr/>
          <p:nvPr/>
        </p:nvSpPr>
        <p:spPr>
          <a:xfrm>
            <a:off x="4108076" y="518861"/>
            <a:ext cx="4888007" cy="44027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891;p37">
            <a:extLst>
              <a:ext uri="{FF2B5EF4-FFF2-40B4-BE49-F238E27FC236}">
                <a16:creationId xmlns:a16="http://schemas.microsoft.com/office/drawing/2014/main" id="{EB03AD11-CC1E-944B-6269-0AB20E1E3D2C}"/>
              </a:ext>
            </a:extLst>
          </p:cNvPr>
          <p:cNvSpPr txBox="1">
            <a:spLocks/>
          </p:cNvSpPr>
          <p:nvPr/>
        </p:nvSpPr>
        <p:spPr>
          <a:xfrm>
            <a:off x="5884759" y="440955"/>
            <a:ext cx="1334640" cy="292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pic>
        <p:nvPicPr>
          <p:cNvPr id="6" name="Picture 5">
            <a:extLst>
              <a:ext uri="{FF2B5EF4-FFF2-40B4-BE49-F238E27FC236}">
                <a16:creationId xmlns:a16="http://schemas.microsoft.com/office/drawing/2014/main" id="{4F8CE39F-3E1B-E6F5-D01C-08636F25908D}"/>
              </a:ext>
            </a:extLst>
          </p:cNvPr>
          <p:cNvPicPr>
            <a:picLocks noChangeAspect="1"/>
          </p:cNvPicPr>
          <p:nvPr/>
        </p:nvPicPr>
        <p:blipFill>
          <a:blip r:embed="rId4"/>
          <a:stretch>
            <a:fillRect/>
          </a:stretch>
        </p:blipFill>
        <p:spPr>
          <a:xfrm>
            <a:off x="4399162" y="802403"/>
            <a:ext cx="3317525" cy="1383559"/>
          </a:xfrm>
          <a:prstGeom prst="rect">
            <a:avLst/>
          </a:prstGeom>
        </p:spPr>
      </p:pic>
      <p:pic>
        <p:nvPicPr>
          <p:cNvPr id="8" name="Picture 7">
            <a:extLst>
              <a:ext uri="{FF2B5EF4-FFF2-40B4-BE49-F238E27FC236}">
                <a16:creationId xmlns:a16="http://schemas.microsoft.com/office/drawing/2014/main" id="{79DDFC9A-6130-D8D0-E78F-EF30A6168A10}"/>
              </a:ext>
            </a:extLst>
          </p:cNvPr>
          <p:cNvPicPr>
            <a:picLocks noChangeAspect="1"/>
          </p:cNvPicPr>
          <p:nvPr/>
        </p:nvPicPr>
        <p:blipFill>
          <a:blip r:embed="rId5"/>
          <a:stretch>
            <a:fillRect/>
          </a:stretch>
        </p:blipFill>
        <p:spPr>
          <a:xfrm>
            <a:off x="4396029" y="2700762"/>
            <a:ext cx="2293884" cy="846434"/>
          </a:xfrm>
          <a:prstGeom prst="rect">
            <a:avLst/>
          </a:prstGeom>
        </p:spPr>
      </p:pic>
      <p:pic>
        <p:nvPicPr>
          <p:cNvPr id="10" name="Picture 9">
            <a:extLst>
              <a:ext uri="{FF2B5EF4-FFF2-40B4-BE49-F238E27FC236}">
                <a16:creationId xmlns:a16="http://schemas.microsoft.com/office/drawing/2014/main" id="{BFD38338-1017-AA60-910F-B9CD8B74BB7E}"/>
              </a:ext>
            </a:extLst>
          </p:cNvPr>
          <p:cNvPicPr>
            <a:picLocks noChangeAspect="1"/>
          </p:cNvPicPr>
          <p:nvPr/>
        </p:nvPicPr>
        <p:blipFill>
          <a:blip r:embed="rId6"/>
          <a:stretch>
            <a:fillRect/>
          </a:stretch>
        </p:blipFill>
        <p:spPr>
          <a:xfrm>
            <a:off x="4415925" y="2232404"/>
            <a:ext cx="2382812" cy="369623"/>
          </a:xfrm>
          <a:prstGeom prst="rect">
            <a:avLst/>
          </a:prstGeom>
        </p:spPr>
      </p:pic>
      <p:pic>
        <p:nvPicPr>
          <p:cNvPr id="12" name="Picture 11">
            <a:extLst>
              <a:ext uri="{FF2B5EF4-FFF2-40B4-BE49-F238E27FC236}">
                <a16:creationId xmlns:a16="http://schemas.microsoft.com/office/drawing/2014/main" id="{D8977736-E3DB-42BD-1494-B35FA7869911}"/>
              </a:ext>
            </a:extLst>
          </p:cNvPr>
          <p:cNvPicPr>
            <a:picLocks noChangeAspect="1"/>
          </p:cNvPicPr>
          <p:nvPr/>
        </p:nvPicPr>
        <p:blipFill>
          <a:blip r:embed="rId7"/>
          <a:stretch>
            <a:fillRect/>
          </a:stretch>
        </p:blipFill>
        <p:spPr>
          <a:xfrm>
            <a:off x="4572000" y="3625102"/>
            <a:ext cx="3381924" cy="1241343"/>
          </a:xfrm>
          <a:prstGeom prst="rect">
            <a:avLst/>
          </a:prstGeom>
        </p:spPr>
      </p:pic>
    </p:spTree>
    <p:extLst>
      <p:ext uri="{BB962C8B-B14F-4D97-AF65-F5344CB8AC3E}">
        <p14:creationId xmlns:p14="http://schemas.microsoft.com/office/powerpoint/2010/main" val="3779222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303985" y="2098240"/>
            <a:ext cx="8536030" cy="175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Camera (Isometric)</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5"/>
          <p:cNvGrpSpPr/>
          <p:nvPr/>
        </p:nvGrpSpPr>
        <p:grpSpPr>
          <a:xfrm>
            <a:off x="1226470" y="2495270"/>
            <a:ext cx="369304" cy="554077"/>
            <a:chOff x="3119125" y="3168075"/>
            <a:chExt cx="419425" cy="629275"/>
          </a:xfrm>
        </p:grpSpPr>
        <p:sp>
          <p:nvSpPr>
            <p:cNvPr id="799" name="Google Shape;799;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5"/>
          <p:cNvGrpSpPr/>
          <p:nvPr/>
        </p:nvGrpSpPr>
        <p:grpSpPr>
          <a:xfrm flipH="1">
            <a:off x="7581749" y="2495270"/>
            <a:ext cx="369304" cy="554077"/>
            <a:chOff x="3119125" y="3168075"/>
            <a:chExt cx="419425" cy="629275"/>
          </a:xfrm>
        </p:grpSpPr>
        <p:sp>
          <p:nvSpPr>
            <p:cNvPr id="811" name="Google Shape;811;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5"/>
          <p:cNvSpPr/>
          <p:nvPr/>
        </p:nvSpPr>
        <p:spPr>
          <a:xfrm>
            <a:off x="7966550" y="32714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065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50" y="21241"/>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Isometric Camera</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91;p37">
            <a:extLst>
              <a:ext uri="{FF2B5EF4-FFF2-40B4-BE49-F238E27FC236}">
                <a16:creationId xmlns:a16="http://schemas.microsoft.com/office/drawing/2014/main" id="{241D6C1B-68C8-1AB2-7F98-44C4D2A2C09A}"/>
              </a:ext>
            </a:extLst>
          </p:cNvPr>
          <p:cNvSpPr txBox="1">
            <a:spLocks/>
          </p:cNvSpPr>
          <p:nvPr/>
        </p:nvSpPr>
        <p:spPr>
          <a:xfrm>
            <a:off x="6059570" y="686434"/>
            <a:ext cx="1334640" cy="292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Camera Code</a:t>
            </a:r>
          </a:p>
        </p:txBody>
      </p:sp>
      <p:sp>
        <p:nvSpPr>
          <p:cNvPr id="5" name="Rectangle: Rounded Corners 4">
            <a:extLst>
              <a:ext uri="{FF2B5EF4-FFF2-40B4-BE49-F238E27FC236}">
                <a16:creationId xmlns:a16="http://schemas.microsoft.com/office/drawing/2014/main" id="{FC7113C7-AE3A-7ADC-BD41-DCCE28DD8084}"/>
              </a:ext>
            </a:extLst>
          </p:cNvPr>
          <p:cNvSpPr/>
          <p:nvPr/>
        </p:nvSpPr>
        <p:spPr>
          <a:xfrm>
            <a:off x="181877" y="2887058"/>
            <a:ext cx="8780245" cy="6336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891;p37">
            <a:extLst>
              <a:ext uri="{FF2B5EF4-FFF2-40B4-BE49-F238E27FC236}">
                <a16:creationId xmlns:a16="http://schemas.microsoft.com/office/drawing/2014/main" id="{69A1D2F5-1D28-A182-BE96-50E55EC0DB54}"/>
              </a:ext>
            </a:extLst>
          </p:cNvPr>
          <p:cNvSpPr txBox="1">
            <a:spLocks/>
          </p:cNvSpPr>
          <p:nvPr/>
        </p:nvSpPr>
        <p:spPr>
          <a:xfrm>
            <a:off x="302900" y="2971458"/>
            <a:ext cx="8336492" cy="1341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Populus </a:t>
            </a:r>
            <a:r>
              <a:rPr lang="en-US" dirty="0" err="1"/>
              <a:t>Magos</a:t>
            </a:r>
            <a:r>
              <a:rPr lang="en-US" dirty="0"/>
              <a:t> like the game it is based on will be an Isometric god game and so Populus will have an isometric game camera. Following x axis 30 and y axis 45.</a:t>
            </a:r>
          </a:p>
          <a:p>
            <a:pPr marL="93131" indent="0"/>
            <a:endParaRPr lang="en-US" dirty="0"/>
          </a:p>
          <a:p>
            <a:pPr marL="93131" indent="0"/>
            <a:endParaRPr lang="en-US" dirty="0"/>
          </a:p>
        </p:txBody>
      </p:sp>
      <p:pic>
        <p:nvPicPr>
          <p:cNvPr id="8" name="Picture 7">
            <a:extLst>
              <a:ext uri="{FF2B5EF4-FFF2-40B4-BE49-F238E27FC236}">
                <a16:creationId xmlns:a16="http://schemas.microsoft.com/office/drawing/2014/main" id="{2BFFF396-C5F5-F775-805E-3FAC4C5A490A}"/>
              </a:ext>
            </a:extLst>
          </p:cNvPr>
          <p:cNvPicPr>
            <a:picLocks noChangeAspect="1"/>
          </p:cNvPicPr>
          <p:nvPr/>
        </p:nvPicPr>
        <p:blipFill>
          <a:blip r:embed="rId3"/>
          <a:stretch>
            <a:fillRect/>
          </a:stretch>
        </p:blipFill>
        <p:spPr>
          <a:xfrm>
            <a:off x="4471146" y="1109156"/>
            <a:ext cx="4544011" cy="633689"/>
          </a:xfrm>
          <a:prstGeom prst="rect">
            <a:avLst/>
          </a:prstGeom>
        </p:spPr>
      </p:pic>
      <p:pic>
        <p:nvPicPr>
          <p:cNvPr id="10" name="Picture 9">
            <a:extLst>
              <a:ext uri="{FF2B5EF4-FFF2-40B4-BE49-F238E27FC236}">
                <a16:creationId xmlns:a16="http://schemas.microsoft.com/office/drawing/2014/main" id="{7DED959D-5E33-8194-7A9B-17ED282BA13A}"/>
              </a:ext>
            </a:extLst>
          </p:cNvPr>
          <p:cNvPicPr>
            <a:picLocks noChangeAspect="1"/>
          </p:cNvPicPr>
          <p:nvPr/>
        </p:nvPicPr>
        <p:blipFill>
          <a:blip r:embed="rId4"/>
          <a:stretch>
            <a:fillRect/>
          </a:stretch>
        </p:blipFill>
        <p:spPr>
          <a:xfrm>
            <a:off x="423582" y="508087"/>
            <a:ext cx="3817531" cy="2024207"/>
          </a:xfrm>
          <a:prstGeom prst="rect">
            <a:avLst/>
          </a:prstGeom>
        </p:spPr>
      </p:pic>
    </p:spTree>
    <p:extLst>
      <p:ext uri="{BB962C8B-B14F-4D97-AF65-F5344CB8AC3E}">
        <p14:creationId xmlns:p14="http://schemas.microsoft.com/office/powerpoint/2010/main" val="52488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txBox="1">
            <a:spLocks noGrp="1"/>
          </p:cNvSpPr>
          <p:nvPr>
            <p:ph type="title"/>
          </p:nvPr>
        </p:nvSpPr>
        <p:spPr>
          <a:xfrm>
            <a:off x="713225" y="484425"/>
            <a:ext cx="77175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46" name="Google Shape;746;p34"/>
          <p:cNvSpPr txBox="1">
            <a:spLocks noGrp="1"/>
          </p:cNvSpPr>
          <p:nvPr>
            <p:ph type="title" idx="2"/>
          </p:nvPr>
        </p:nvSpPr>
        <p:spPr>
          <a:xfrm>
            <a:off x="1227366" y="14139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7" name="Google Shape;747;p34"/>
          <p:cNvSpPr txBox="1">
            <a:spLocks noGrp="1"/>
          </p:cNvSpPr>
          <p:nvPr>
            <p:ph type="subTitle" idx="1"/>
          </p:nvPr>
        </p:nvSpPr>
        <p:spPr>
          <a:xfrm>
            <a:off x="2188439" y="1413991"/>
            <a:ext cx="6242286"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Brief Intro to Populus </a:t>
            </a:r>
            <a:r>
              <a:rPr lang="en-US" dirty="0" err="1"/>
              <a:t>Magos</a:t>
            </a:r>
            <a:endParaRPr dirty="0"/>
          </a:p>
        </p:txBody>
      </p:sp>
      <p:sp>
        <p:nvSpPr>
          <p:cNvPr id="748" name="Google Shape;748;p34"/>
          <p:cNvSpPr txBox="1">
            <a:spLocks noGrp="1"/>
          </p:cNvSpPr>
          <p:nvPr>
            <p:ph type="title" idx="3"/>
          </p:nvPr>
        </p:nvSpPr>
        <p:spPr>
          <a:xfrm>
            <a:off x="1227366" y="19377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49" name="Google Shape;749;p34"/>
          <p:cNvSpPr txBox="1">
            <a:spLocks noGrp="1"/>
          </p:cNvSpPr>
          <p:nvPr>
            <p:ph type="subTitle" idx="4"/>
          </p:nvPr>
        </p:nvSpPr>
        <p:spPr>
          <a:xfrm>
            <a:off x="2188439" y="1937791"/>
            <a:ext cx="7158336"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Each 3d Model rendered</a:t>
            </a:r>
          </a:p>
        </p:txBody>
      </p:sp>
      <p:sp>
        <p:nvSpPr>
          <p:cNvPr id="750" name="Google Shape;750;p34"/>
          <p:cNvSpPr txBox="1">
            <a:spLocks noGrp="1"/>
          </p:cNvSpPr>
          <p:nvPr>
            <p:ph type="title" idx="5"/>
          </p:nvPr>
        </p:nvSpPr>
        <p:spPr>
          <a:xfrm>
            <a:off x="1227366" y="24615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51" name="Google Shape;751;p34"/>
          <p:cNvSpPr txBox="1">
            <a:spLocks noGrp="1"/>
          </p:cNvSpPr>
          <p:nvPr>
            <p:ph type="subTitle" idx="6"/>
          </p:nvPr>
        </p:nvSpPr>
        <p:spPr>
          <a:xfrm>
            <a:off x="2188439" y="2461591"/>
            <a:ext cx="7377369"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Lighting</a:t>
            </a:r>
            <a:endParaRPr dirty="0"/>
          </a:p>
        </p:txBody>
      </p:sp>
      <p:sp>
        <p:nvSpPr>
          <p:cNvPr id="752" name="Google Shape;752;p34"/>
          <p:cNvSpPr txBox="1">
            <a:spLocks noGrp="1"/>
          </p:cNvSpPr>
          <p:nvPr>
            <p:ph type="title" idx="7"/>
          </p:nvPr>
        </p:nvSpPr>
        <p:spPr>
          <a:xfrm>
            <a:off x="1227366" y="29853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53" name="Google Shape;753;p34"/>
          <p:cNvSpPr txBox="1">
            <a:spLocks noGrp="1"/>
          </p:cNvSpPr>
          <p:nvPr>
            <p:ph type="subTitle" idx="8"/>
          </p:nvPr>
        </p:nvSpPr>
        <p:spPr>
          <a:xfrm>
            <a:off x="2188439" y="2985391"/>
            <a:ext cx="558024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Camera (Isometric)</a:t>
            </a:r>
            <a:endParaRPr dirty="0"/>
          </a:p>
        </p:txBody>
      </p:sp>
      <p:sp>
        <p:nvSpPr>
          <p:cNvPr id="754" name="Google Shape;754;p34"/>
          <p:cNvSpPr txBox="1">
            <a:spLocks noGrp="1"/>
          </p:cNvSpPr>
          <p:nvPr>
            <p:ph type="title" idx="9"/>
          </p:nvPr>
        </p:nvSpPr>
        <p:spPr>
          <a:xfrm>
            <a:off x="1227366" y="3509191"/>
            <a:ext cx="1361586"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7" name="Google Shape;757;p34"/>
          <p:cNvSpPr txBox="1">
            <a:spLocks noGrp="1"/>
          </p:cNvSpPr>
          <p:nvPr>
            <p:ph type="subTitle" idx="15"/>
          </p:nvPr>
        </p:nvSpPr>
        <p:spPr>
          <a:xfrm>
            <a:off x="2188439" y="3515745"/>
            <a:ext cx="5272257"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Scenes</a:t>
            </a:r>
          </a:p>
        </p:txBody>
      </p:sp>
      <p:grpSp>
        <p:nvGrpSpPr>
          <p:cNvPr id="758" name="Google Shape;758;p34"/>
          <p:cNvGrpSpPr/>
          <p:nvPr/>
        </p:nvGrpSpPr>
        <p:grpSpPr>
          <a:xfrm rot="10800000" flipH="1">
            <a:off x="855950" y="3419658"/>
            <a:ext cx="238275" cy="1723842"/>
            <a:chOff x="474950" y="-375"/>
            <a:chExt cx="238275" cy="940500"/>
          </a:xfrm>
        </p:grpSpPr>
        <p:cxnSp>
          <p:nvCxnSpPr>
            <p:cNvPr id="759" name="Google Shape;759;p34"/>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60" name="Google Shape;760;p34"/>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61" name="Google Shape;761;p34"/>
          <p:cNvGrpSpPr/>
          <p:nvPr/>
        </p:nvGrpSpPr>
        <p:grpSpPr>
          <a:xfrm rot="10800000">
            <a:off x="8079525" y="3795575"/>
            <a:ext cx="238275" cy="1347925"/>
            <a:chOff x="474950" y="-375"/>
            <a:chExt cx="238275" cy="940500"/>
          </a:xfrm>
        </p:grpSpPr>
        <p:cxnSp>
          <p:nvCxnSpPr>
            <p:cNvPr id="762" name="Google Shape;762;p34"/>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63" name="Google Shape;763;p34"/>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sp>
        <p:nvSpPr>
          <p:cNvPr id="764" name="Google Shape;764;p34"/>
          <p:cNvSpPr/>
          <p:nvPr/>
        </p:nvSpPr>
        <p:spPr>
          <a:xfrm>
            <a:off x="8497828" y="3369861"/>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 name="Google Shape;765;p34"/>
          <p:cNvGrpSpPr/>
          <p:nvPr/>
        </p:nvGrpSpPr>
        <p:grpSpPr>
          <a:xfrm>
            <a:off x="480128" y="2519779"/>
            <a:ext cx="728004" cy="727735"/>
            <a:chOff x="2814625" y="1652725"/>
            <a:chExt cx="2428300" cy="2427400"/>
          </a:xfrm>
        </p:grpSpPr>
        <p:sp>
          <p:nvSpPr>
            <p:cNvPr id="766" name="Google Shape;766;p34"/>
            <p:cNvSpPr/>
            <p:nvPr/>
          </p:nvSpPr>
          <p:spPr>
            <a:xfrm>
              <a:off x="3161400" y="1995900"/>
              <a:ext cx="173550" cy="173575"/>
            </a:xfrm>
            <a:custGeom>
              <a:avLst/>
              <a:gdLst/>
              <a:ahLst/>
              <a:cxnLst/>
              <a:rect l="l" t="t" r="r" b="b"/>
              <a:pathLst>
                <a:path w="6942" h="6943" extrusionOk="0">
                  <a:moveTo>
                    <a:pt x="0" y="1"/>
                  </a:moveTo>
                  <a:lnTo>
                    <a:pt x="0" y="6942"/>
                  </a:lnTo>
                  <a:lnTo>
                    <a:pt x="6942" y="6942"/>
                  </a:lnTo>
                  <a:lnTo>
                    <a:pt x="6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2988150" y="2169450"/>
              <a:ext cx="173275" cy="346800"/>
            </a:xfrm>
            <a:custGeom>
              <a:avLst/>
              <a:gdLst/>
              <a:ahLst/>
              <a:cxnLst/>
              <a:rect l="l" t="t" r="r" b="b"/>
              <a:pathLst>
                <a:path w="6931" h="13872" extrusionOk="0">
                  <a:moveTo>
                    <a:pt x="1" y="0"/>
                  </a:moveTo>
                  <a:lnTo>
                    <a:pt x="1" y="6930"/>
                  </a:lnTo>
                  <a:lnTo>
                    <a:pt x="1" y="13871"/>
                  </a:lnTo>
                  <a:lnTo>
                    <a:pt x="6930" y="13871"/>
                  </a:lnTo>
                  <a:lnTo>
                    <a:pt x="6930" y="6930"/>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3616500" y="2175100"/>
              <a:ext cx="173875" cy="520325"/>
            </a:xfrm>
            <a:custGeom>
              <a:avLst/>
              <a:gdLst/>
              <a:ahLst/>
              <a:cxnLst/>
              <a:rect l="l" t="t" r="r" b="b"/>
              <a:pathLst>
                <a:path w="6955" h="20813" extrusionOk="0">
                  <a:moveTo>
                    <a:pt x="1" y="0"/>
                  </a:moveTo>
                  <a:lnTo>
                    <a:pt x="1" y="6942"/>
                  </a:lnTo>
                  <a:lnTo>
                    <a:pt x="1" y="13883"/>
                  </a:lnTo>
                  <a:lnTo>
                    <a:pt x="1" y="20813"/>
                  </a:lnTo>
                  <a:lnTo>
                    <a:pt x="6954" y="20813"/>
                  </a:lnTo>
                  <a:lnTo>
                    <a:pt x="6954" y="13883"/>
                  </a:lnTo>
                  <a:lnTo>
                    <a:pt x="6954" y="6942"/>
                  </a:lnTo>
                  <a:lnTo>
                    <a:pt x="6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4230875" y="2175100"/>
              <a:ext cx="173250" cy="520325"/>
            </a:xfrm>
            <a:custGeom>
              <a:avLst/>
              <a:gdLst/>
              <a:ahLst/>
              <a:cxnLst/>
              <a:rect l="l" t="t" r="r" b="b"/>
              <a:pathLst>
                <a:path w="6930" h="20813" extrusionOk="0">
                  <a:moveTo>
                    <a:pt x="0" y="0"/>
                  </a:moveTo>
                  <a:lnTo>
                    <a:pt x="0" y="6942"/>
                  </a:lnTo>
                  <a:lnTo>
                    <a:pt x="0" y="13883"/>
                  </a:lnTo>
                  <a:lnTo>
                    <a:pt x="0" y="20813"/>
                  </a:lnTo>
                  <a:lnTo>
                    <a:pt x="6930" y="20813"/>
                  </a:lnTo>
                  <a:lnTo>
                    <a:pt x="6930" y="13883"/>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2814625" y="2519200"/>
              <a:ext cx="346800" cy="1040625"/>
            </a:xfrm>
            <a:custGeom>
              <a:avLst/>
              <a:gdLst/>
              <a:ahLst/>
              <a:cxnLst/>
              <a:rect l="l" t="t" r="r" b="b"/>
              <a:pathLst>
                <a:path w="13872" h="41625" extrusionOk="0">
                  <a:moveTo>
                    <a:pt x="1" y="0"/>
                  </a:moveTo>
                  <a:lnTo>
                    <a:pt x="1" y="6930"/>
                  </a:lnTo>
                  <a:lnTo>
                    <a:pt x="1" y="13871"/>
                  </a:lnTo>
                  <a:lnTo>
                    <a:pt x="1" y="20800"/>
                  </a:lnTo>
                  <a:lnTo>
                    <a:pt x="1" y="27742"/>
                  </a:lnTo>
                  <a:lnTo>
                    <a:pt x="6942" y="27742"/>
                  </a:lnTo>
                  <a:lnTo>
                    <a:pt x="6942" y="20800"/>
                  </a:lnTo>
                  <a:lnTo>
                    <a:pt x="6942" y="13871"/>
                  </a:lnTo>
                  <a:lnTo>
                    <a:pt x="6942" y="6930"/>
                  </a:lnTo>
                  <a:lnTo>
                    <a:pt x="6942" y="0"/>
                  </a:lnTo>
                  <a:close/>
                  <a:moveTo>
                    <a:pt x="6942" y="27742"/>
                  </a:moveTo>
                  <a:lnTo>
                    <a:pt x="6942" y="34671"/>
                  </a:lnTo>
                  <a:lnTo>
                    <a:pt x="6942" y="41624"/>
                  </a:lnTo>
                  <a:lnTo>
                    <a:pt x="13871" y="41624"/>
                  </a:lnTo>
                  <a:lnTo>
                    <a:pt x="13871" y="34671"/>
                  </a:lnTo>
                  <a:lnTo>
                    <a:pt x="13871" y="2774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3161400" y="3559800"/>
              <a:ext cx="173550" cy="173550"/>
            </a:xfrm>
            <a:custGeom>
              <a:avLst/>
              <a:gdLst/>
              <a:ahLst/>
              <a:cxnLst/>
              <a:rect l="l" t="t" r="r" b="b"/>
              <a:pathLst>
                <a:path w="6942" h="6942" extrusionOk="0">
                  <a:moveTo>
                    <a:pt x="0" y="0"/>
                  </a:moveTo>
                  <a:lnTo>
                    <a:pt x="0" y="6942"/>
                  </a:lnTo>
                  <a:lnTo>
                    <a:pt x="6942" y="6942"/>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3334925" y="3733325"/>
              <a:ext cx="347100" cy="173250"/>
            </a:xfrm>
            <a:custGeom>
              <a:avLst/>
              <a:gdLst/>
              <a:ahLst/>
              <a:cxnLst/>
              <a:rect l="l" t="t" r="r" b="b"/>
              <a:pathLst>
                <a:path w="13884" h="6930" extrusionOk="0">
                  <a:moveTo>
                    <a:pt x="1" y="1"/>
                  </a:moveTo>
                  <a:lnTo>
                    <a:pt x="1" y="6930"/>
                  </a:lnTo>
                  <a:lnTo>
                    <a:pt x="13883" y="6930"/>
                  </a:lnTo>
                  <a:lnTo>
                    <a:pt x="13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4375525" y="3733325"/>
              <a:ext cx="346800" cy="173250"/>
            </a:xfrm>
            <a:custGeom>
              <a:avLst/>
              <a:gdLst/>
              <a:ahLst/>
              <a:cxnLst/>
              <a:rect l="l" t="t" r="r" b="b"/>
              <a:pathLst>
                <a:path w="13872" h="6930" extrusionOk="0">
                  <a:moveTo>
                    <a:pt x="1" y="1"/>
                  </a:moveTo>
                  <a:lnTo>
                    <a:pt x="1" y="6930"/>
                  </a:lnTo>
                  <a:lnTo>
                    <a:pt x="13872" y="6930"/>
                  </a:lnTo>
                  <a:lnTo>
                    <a:pt x="138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4722300" y="3559800"/>
              <a:ext cx="173275" cy="173550"/>
            </a:xfrm>
            <a:custGeom>
              <a:avLst/>
              <a:gdLst/>
              <a:ahLst/>
              <a:cxnLst/>
              <a:rect l="l" t="t" r="r" b="b"/>
              <a:pathLst>
                <a:path w="6931" h="6942" extrusionOk="0">
                  <a:moveTo>
                    <a:pt x="1" y="0"/>
                  </a:moveTo>
                  <a:lnTo>
                    <a:pt x="1" y="6942"/>
                  </a:lnTo>
                  <a:lnTo>
                    <a:pt x="6930" y="6942"/>
                  </a:lnTo>
                  <a:lnTo>
                    <a:pt x="6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4895850" y="3212725"/>
              <a:ext cx="173550" cy="347100"/>
            </a:xfrm>
            <a:custGeom>
              <a:avLst/>
              <a:gdLst/>
              <a:ahLst/>
              <a:cxnLst/>
              <a:rect l="l" t="t" r="r" b="b"/>
              <a:pathLst>
                <a:path w="6942" h="13884" extrusionOk="0">
                  <a:moveTo>
                    <a:pt x="0" y="1"/>
                  </a:moveTo>
                  <a:lnTo>
                    <a:pt x="0" y="6954"/>
                  </a:lnTo>
                  <a:lnTo>
                    <a:pt x="0" y="13883"/>
                  </a:lnTo>
                  <a:lnTo>
                    <a:pt x="6941" y="13883"/>
                  </a:lnTo>
                  <a:lnTo>
                    <a:pt x="6941" y="6954"/>
                  </a:lnTo>
                  <a:lnTo>
                    <a:pt x="6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5069375" y="2519200"/>
              <a:ext cx="173550" cy="693550"/>
            </a:xfrm>
            <a:custGeom>
              <a:avLst/>
              <a:gdLst/>
              <a:ahLst/>
              <a:cxnLst/>
              <a:rect l="l" t="t" r="r" b="b"/>
              <a:pathLst>
                <a:path w="6942" h="27742" extrusionOk="0">
                  <a:moveTo>
                    <a:pt x="0" y="0"/>
                  </a:moveTo>
                  <a:lnTo>
                    <a:pt x="0" y="6930"/>
                  </a:lnTo>
                  <a:lnTo>
                    <a:pt x="0" y="13871"/>
                  </a:lnTo>
                  <a:lnTo>
                    <a:pt x="0" y="20800"/>
                  </a:lnTo>
                  <a:lnTo>
                    <a:pt x="0" y="27742"/>
                  </a:lnTo>
                  <a:lnTo>
                    <a:pt x="6942" y="27742"/>
                  </a:lnTo>
                  <a:lnTo>
                    <a:pt x="6942" y="20800"/>
                  </a:lnTo>
                  <a:lnTo>
                    <a:pt x="6942" y="13871"/>
                  </a:lnTo>
                  <a:lnTo>
                    <a:pt x="6942" y="6930"/>
                  </a:lnTo>
                  <a:lnTo>
                    <a:pt x="6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895850" y="2172425"/>
              <a:ext cx="173550" cy="346800"/>
            </a:xfrm>
            <a:custGeom>
              <a:avLst/>
              <a:gdLst/>
              <a:ahLst/>
              <a:cxnLst/>
              <a:rect l="l" t="t" r="r" b="b"/>
              <a:pathLst>
                <a:path w="6942" h="13872" extrusionOk="0">
                  <a:moveTo>
                    <a:pt x="0" y="0"/>
                  </a:moveTo>
                  <a:lnTo>
                    <a:pt x="0" y="6930"/>
                  </a:lnTo>
                  <a:lnTo>
                    <a:pt x="0" y="13871"/>
                  </a:lnTo>
                  <a:lnTo>
                    <a:pt x="6941" y="13871"/>
                  </a:lnTo>
                  <a:lnTo>
                    <a:pt x="6941" y="6930"/>
                  </a:lnTo>
                  <a:lnTo>
                    <a:pt x="69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4722300" y="1998875"/>
              <a:ext cx="173275" cy="173575"/>
            </a:xfrm>
            <a:custGeom>
              <a:avLst/>
              <a:gdLst/>
              <a:ahLst/>
              <a:cxnLst/>
              <a:rect l="l" t="t" r="r" b="b"/>
              <a:pathLst>
                <a:path w="6931" h="6943" extrusionOk="0">
                  <a:moveTo>
                    <a:pt x="1" y="1"/>
                  </a:moveTo>
                  <a:lnTo>
                    <a:pt x="1" y="6942"/>
                  </a:lnTo>
                  <a:lnTo>
                    <a:pt x="6930" y="6942"/>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3334925" y="1652725"/>
              <a:ext cx="1387400" cy="346175"/>
            </a:xfrm>
            <a:custGeom>
              <a:avLst/>
              <a:gdLst/>
              <a:ahLst/>
              <a:cxnLst/>
              <a:rect l="l" t="t" r="r" b="b"/>
              <a:pathLst>
                <a:path w="55496" h="13847" extrusionOk="0">
                  <a:moveTo>
                    <a:pt x="6954" y="0"/>
                  </a:moveTo>
                  <a:lnTo>
                    <a:pt x="6954" y="6799"/>
                  </a:lnTo>
                  <a:lnTo>
                    <a:pt x="1" y="6799"/>
                  </a:lnTo>
                  <a:lnTo>
                    <a:pt x="1" y="13728"/>
                  </a:lnTo>
                  <a:lnTo>
                    <a:pt x="6954" y="13728"/>
                  </a:lnTo>
                  <a:lnTo>
                    <a:pt x="6954" y="6929"/>
                  </a:lnTo>
                  <a:lnTo>
                    <a:pt x="48554" y="6929"/>
                  </a:lnTo>
                  <a:lnTo>
                    <a:pt x="48554" y="13847"/>
                  </a:lnTo>
                  <a:lnTo>
                    <a:pt x="55496" y="13847"/>
                  </a:lnTo>
                  <a:lnTo>
                    <a:pt x="55496" y="6918"/>
                  </a:lnTo>
                  <a:lnTo>
                    <a:pt x="48554" y="6918"/>
                  </a:lnTo>
                  <a:lnTo>
                    <a:pt x="48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3682000" y="3906550"/>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3682000" y="3186225"/>
              <a:ext cx="693550" cy="173575"/>
            </a:xfrm>
            <a:custGeom>
              <a:avLst/>
              <a:gdLst/>
              <a:ahLst/>
              <a:cxnLst/>
              <a:rect l="l" t="t" r="r" b="b"/>
              <a:pathLst>
                <a:path w="27742" h="6943" extrusionOk="0">
                  <a:moveTo>
                    <a:pt x="0" y="1"/>
                  </a:moveTo>
                  <a:lnTo>
                    <a:pt x="0" y="6942"/>
                  </a:lnTo>
                  <a:lnTo>
                    <a:pt x="27742" y="6942"/>
                  </a:lnTo>
                  <a:lnTo>
                    <a:pt x="27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375525"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3508750" y="3013000"/>
              <a:ext cx="173275" cy="173250"/>
            </a:xfrm>
            <a:custGeom>
              <a:avLst/>
              <a:gdLst/>
              <a:ahLst/>
              <a:cxnLst/>
              <a:rect l="l" t="t" r="r" b="b"/>
              <a:pathLst>
                <a:path w="6931" h="6930" extrusionOk="0">
                  <a:moveTo>
                    <a:pt x="1" y="1"/>
                  </a:moveTo>
                  <a:lnTo>
                    <a:pt x="1" y="6930"/>
                  </a:lnTo>
                  <a:lnTo>
                    <a:pt x="6930" y="6930"/>
                  </a:lnTo>
                  <a:lnTo>
                    <a:pt x="69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2949693" y="1888166"/>
            <a:ext cx="3244613" cy="17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Scenes</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5"/>
          <p:cNvGrpSpPr/>
          <p:nvPr/>
        </p:nvGrpSpPr>
        <p:grpSpPr>
          <a:xfrm>
            <a:off x="1605384" y="2495270"/>
            <a:ext cx="369304" cy="554077"/>
            <a:chOff x="3119125" y="3168075"/>
            <a:chExt cx="419425" cy="629275"/>
          </a:xfrm>
        </p:grpSpPr>
        <p:sp>
          <p:nvSpPr>
            <p:cNvPr id="799" name="Google Shape;799;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5"/>
          <p:cNvGrpSpPr/>
          <p:nvPr/>
        </p:nvGrpSpPr>
        <p:grpSpPr>
          <a:xfrm flipH="1">
            <a:off x="7169334" y="2495270"/>
            <a:ext cx="369304" cy="554077"/>
            <a:chOff x="3119125" y="3168075"/>
            <a:chExt cx="419425" cy="629275"/>
          </a:xfrm>
        </p:grpSpPr>
        <p:sp>
          <p:nvSpPr>
            <p:cNvPr id="811" name="Google Shape;811;p35"/>
            <p:cNvSpPr/>
            <p:nvPr/>
          </p:nvSpPr>
          <p:spPr>
            <a:xfrm>
              <a:off x="3119125" y="3168075"/>
              <a:ext cx="419425" cy="629275"/>
            </a:xfrm>
            <a:custGeom>
              <a:avLst/>
              <a:gdLst/>
              <a:ahLst/>
              <a:cxnLst/>
              <a:rect l="l" t="t" r="r" b="b"/>
              <a:pathLst>
                <a:path w="16777" h="25171" extrusionOk="0">
                  <a:moveTo>
                    <a:pt x="2799" y="1"/>
                  </a:moveTo>
                  <a:lnTo>
                    <a:pt x="2799" y="2799"/>
                  </a:lnTo>
                  <a:lnTo>
                    <a:pt x="1" y="2799"/>
                  </a:lnTo>
                  <a:lnTo>
                    <a:pt x="1" y="22372"/>
                  </a:lnTo>
                  <a:lnTo>
                    <a:pt x="2799" y="22372"/>
                  </a:lnTo>
                  <a:lnTo>
                    <a:pt x="2799" y="25170"/>
                  </a:lnTo>
                  <a:lnTo>
                    <a:pt x="5597" y="25170"/>
                  </a:lnTo>
                  <a:lnTo>
                    <a:pt x="5597" y="22372"/>
                  </a:lnTo>
                  <a:lnTo>
                    <a:pt x="8395" y="22372"/>
                  </a:lnTo>
                  <a:lnTo>
                    <a:pt x="8395" y="19574"/>
                  </a:lnTo>
                  <a:lnTo>
                    <a:pt x="11181" y="19574"/>
                  </a:lnTo>
                  <a:lnTo>
                    <a:pt x="11181" y="16777"/>
                  </a:lnTo>
                  <a:lnTo>
                    <a:pt x="13979" y="16777"/>
                  </a:lnTo>
                  <a:lnTo>
                    <a:pt x="13979" y="13979"/>
                  </a:lnTo>
                  <a:lnTo>
                    <a:pt x="16777" y="13979"/>
                  </a:lnTo>
                  <a:lnTo>
                    <a:pt x="16777" y="11193"/>
                  </a:lnTo>
                  <a:lnTo>
                    <a:pt x="13979" y="11193"/>
                  </a:lnTo>
                  <a:lnTo>
                    <a:pt x="13979" y="8395"/>
                  </a:lnTo>
                  <a:lnTo>
                    <a:pt x="11181" y="8395"/>
                  </a:lnTo>
                  <a:lnTo>
                    <a:pt x="11181" y="5597"/>
                  </a:lnTo>
                  <a:lnTo>
                    <a:pt x="8395" y="5597"/>
                  </a:lnTo>
                  <a:lnTo>
                    <a:pt x="8395" y="2799"/>
                  </a:lnTo>
                  <a:lnTo>
                    <a:pt x="5597" y="2799"/>
                  </a:lnTo>
                  <a:lnTo>
                    <a:pt x="55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3468575" y="3447875"/>
              <a:ext cx="69975" cy="69975"/>
            </a:xfrm>
            <a:custGeom>
              <a:avLst/>
              <a:gdLst/>
              <a:ahLst/>
              <a:cxnLst/>
              <a:rect l="l" t="t" r="r" b="b"/>
              <a:pathLst>
                <a:path w="2799" h="2799" extrusionOk="0">
                  <a:moveTo>
                    <a:pt x="1" y="1"/>
                  </a:moveTo>
                  <a:lnTo>
                    <a:pt x="1" y="2798"/>
                  </a:lnTo>
                  <a:lnTo>
                    <a:pt x="2799" y="2798"/>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3398625" y="33779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3398625" y="35172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3328975" y="35871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3259025" y="365742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3328975" y="3307975"/>
              <a:ext cx="69975" cy="69975"/>
            </a:xfrm>
            <a:custGeom>
              <a:avLst/>
              <a:gdLst/>
              <a:ahLst/>
              <a:cxnLst/>
              <a:rect l="l" t="t" r="r" b="b"/>
              <a:pathLst>
                <a:path w="2799" h="2799" extrusionOk="0">
                  <a:moveTo>
                    <a:pt x="1" y="1"/>
                  </a:moveTo>
                  <a:lnTo>
                    <a:pt x="1" y="2799"/>
                  </a:lnTo>
                  <a:lnTo>
                    <a:pt x="2798" y="2799"/>
                  </a:lnTo>
                  <a:lnTo>
                    <a:pt x="2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3259025" y="323802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189075" y="3168075"/>
              <a:ext cx="69975" cy="69975"/>
            </a:xfrm>
            <a:custGeom>
              <a:avLst/>
              <a:gdLst/>
              <a:ahLst/>
              <a:cxnLst/>
              <a:rect l="l" t="t" r="r" b="b"/>
              <a:pathLst>
                <a:path w="2799" h="2799" extrusionOk="0">
                  <a:moveTo>
                    <a:pt x="1" y="1"/>
                  </a:moveTo>
                  <a:lnTo>
                    <a:pt x="1" y="2799"/>
                  </a:lnTo>
                  <a:lnTo>
                    <a:pt x="2799" y="2799"/>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189075" y="3727375"/>
              <a:ext cx="69975" cy="69975"/>
            </a:xfrm>
            <a:custGeom>
              <a:avLst/>
              <a:gdLst/>
              <a:ahLst/>
              <a:cxnLst/>
              <a:rect l="l" t="t" r="r" b="b"/>
              <a:pathLst>
                <a:path w="2799" h="2799" extrusionOk="0">
                  <a:moveTo>
                    <a:pt x="1" y="0"/>
                  </a:moveTo>
                  <a:lnTo>
                    <a:pt x="1" y="2798"/>
                  </a:lnTo>
                  <a:lnTo>
                    <a:pt x="2799" y="2798"/>
                  </a:lnTo>
                  <a:lnTo>
                    <a:pt x="27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119125" y="3238025"/>
              <a:ext cx="69975" cy="489375"/>
            </a:xfrm>
            <a:custGeom>
              <a:avLst/>
              <a:gdLst/>
              <a:ahLst/>
              <a:cxnLst/>
              <a:rect l="l" t="t" r="r" b="b"/>
              <a:pathLst>
                <a:path w="2799" h="19575" extrusionOk="0">
                  <a:moveTo>
                    <a:pt x="1" y="1"/>
                  </a:moveTo>
                  <a:lnTo>
                    <a:pt x="1" y="19574"/>
                  </a:lnTo>
                  <a:lnTo>
                    <a:pt x="2799" y="19574"/>
                  </a:lnTo>
                  <a:lnTo>
                    <a:pt x="27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5"/>
          <p:cNvSpPr/>
          <p:nvPr/>
        </p:nvSpPr>
        <p:spPr>
          <a:xfrm>
            <a:off x="7966550" y="3271424"/>
            <a:ext cx="609257" cy="554057"/>
          </a:xfrm>
          <a:custGeom>
            <a:avLst/>
            <a:gdLst/>
            <a:ahLst/>
            <a:cxnLst/>
            <a:rect l="l" t="t" r="r" b="b"/>
            <a:pathLst>
              <a:path w="46767" h="42538" extrusionOk="0">
                <a:moveTo>
                  <a:pt x="8494" y="1"/>
                </a:moveTo>
                <a:lnTo>
                  <a:pt x="8494" y="4247"/>
                </a:lnTo>
                <a:lnTo>
                  <a:pt x="4230" y="4247"/>
                </a:lnTo>
                <a:lnTo>
                  <a:pt x="4230" y="8512"/>
                </a:lnTo>
                <a:lnTo>
                  <a:pt x="1" y="8512"/>
                </a:lnTo>
                <a:lnTo>
                  <a:pt x="1" y="12758"/>
                </a:lnTo>
                <a:lnTo>
                  <a:pt x="1" y="17022"/>
                </a:lnTo>
                <a:lnTo>
                  <a:pt x="1" y="21269"/>
                </a:lnTo>
                <a:lnTo>
                  <a:pt x="4230" y="21269"/>
                </a:lnTo>
                <a:lnTo>
                  <a:pt x="4230" y="25516"/>
                </a:lnTo>
                <a:lnTo>
                  <a:pt x="8494" y="25516"/>
                </a:lnTo>
                <a:lnTo>
                  <a:pt x="8494" y="29780"/>
                </a:lnTo>
                <a:lnTo>
                  <a:pt x="12758" y="29780"/>
                </a:lnTo>
                <a:lnTo>
                  <a:pt x="12758" y="34027"/>
                </a:lnTo>
                <a:lnTo>
                  <a:pt x="16987" y="34027"/>
                </a:lnTo>
                <a:lnTo>
                  <a:pt x="16987" y="38273"/>
                </a:lnTo>
                <a:lnTo>
                  <a:pt x="21252" y="38273"/>
                </a:lnTo>
                <a:lnTo>
                  <a:pt x="21252" y="42537"/>
                </a:lnTo>
                <a:lnTo>
                  <a:pt x="25516" y="42537"/>
                </a:lnTo>
                <a:lnTo>
                  <a:pt x="25516" y="38273"/>
                </a:lnTo>
                <a:lnTo>
                  <a:pt x="29745" y="38273"/>
                </a:lnTo>
                <a:lnTo>
                  <a:pt x="29745" y="34027"/>
                </a:lnTo>
                <a:lnTo>
                  <a:pt x="34009" y="34027"/>
                </a:lnTo>
                <a:lnTo>
                  <a:pt x="34009" y="29780"/>
                </a:lnTo>
                <a:lnTo>
                  <a:pt x="38273" y="29780"/>
                </a:lnTo>
                <a:lnTo>
                  <a:pt x="38273" y="25516"/>
                </a:lnTo>
                <a:lnTo>
                  <a:pt x="42520" y="25516"/>
                </a:lnTo>
                <a:lnTo>
                  <a:pt x="42520" y="21269"/>
                </a:lnTo>
                <a:lnTo>
                  <a:pt x="46767" y="21269"/>
                </a:lnTo>
                <a:lnTo>
                  <a:pt x="46767" y="17022"/>
                </a:lnTo>
                <a:lnTo>
                  <a:pt x="46767" y="12758"/>
                </a:lnTo>
                <a:lnTo>
                  <a:pt x="46767" y="8512"/>
                </a:lnTo>
                <a:lnTo>
                  <a:pt x="42520" y="8512"/>
                </a:lnTo>
                <a:lnTo>
                  <a:pt x="42520" y="4247"/>
                </a:lnTo>
                <a:lnTo>
                  <a:pt x="38273" y="4247"/>
                </a:lnTo>
                <a:lnTo>
                  <a:pt x="38273" y="1"/>
                </a:lnTo>
                <a:lnTo>
                  <a:pt x="29745" y="1"/>
                </a:lnTo>
                <a:lnTo>
                  <a:pt x="29745" y="4247"/>
                </a:lnTo>
                <a:lnTo>
                  <a:pt x="25516" y="4247"/>
                </a:lnTo>
                <a:lnTo>
                  <a:pt x="25516" y="8512"/>
                </a:lnTo>
                <a:lnTo>
                  <a:pt x="21252" y="8512"/>
                </a:lnTo>
                <a:lnTo>
                  <a:pt x="21252" y="4247"/>
                </a:lnTo>
                <a:lnTo>
                  <a:pt x="16987" y="4247"/>
                </a:lnTo>
                <a:lnTo>
                  <a:pt x="16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174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4F39EB-DBC3-0A82-196D-EB244184538E}"/>
              </a:ext>
            </a:extLst>
          </p:cNvPr>
          <p:cNvPicPr>
            <a:picLocks noChangeAspect="1"/>
          </p:cNvPicPr>
          <p:nvPr/>
        </p:nvPicPr>
        <p:blipFill>
          <a:blip r:embed="rId3"/>
          <a:stretch>
            <a:fillRect/>
          </a:stretch>
        </p:blipFill>
        <p:spPr>
          <a:xfrm>
            <a:off x="1318338" y="698868"/>
            <a:ext cx="6507323" cy="3436030"/>
          </a:xfrm>
          <a:prstGeom prst="rect">
            <a:avLst/>
          </a:prstGeom>
        </p:spPr>
      </p:pic>
      <p:sp>
        <p:nvSpPr>
          <p:cNvPr id="4" name="Google Shape;887;p37">
            <a:extLst>
              <a:ext uri="{FF2B5EF4-FFF2-40B4-BE49-F238E27FC236}">
                <a16:creationId xmlns:a16="http://schemas.microsoft.com/office/drawing/2014/main" id="{555585EA-4FCF-3D33-CA65-3C7A3FFAFECD}"/>
              </a:ext>
            </a:extLst>
          </p:cNvPr>
          <p:cNvSpPr txBox="1">
            <a:spLocks noGrp="1"/>
          </p:cNvSpPr>
          <p:nvPr>
            <p:ph type="title"/>
          </p:nvPr>
        </p:nvSpPr>
        <p:spPr>
          <a:xfrm>
            <a:off x="713250" y="21241"/>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Populus Magos Level 1</a:t>
            </a:r>
            <a:endParaRPr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6863012-0F52-E35C-B3F8-ABBF1FC6DB61}"/>
              </a:ext>
            </a:extLst>
          </p:cNvPr>
          <p:cNvPicPr>
            <a:picLocks noChangeAspect="1"/>
          </p:cNvPicPr>
          <p:nvPr/>
        </p:nvPicPr>
        <p:blipFill>
          <a:blip r:embed="rId3"/>
          <a:stretch>
            <a:fillRect/>
          </a:stretch>
        </p:blipFill>
        <p:spPr>
          <a:xfrm>
            <a:off x="231882" y="1385635"/>
            <a:ext cx="4057570" cy="2193796"/>
          </a:xfrm>
          <a:prstGeom prst="rect">
            <a:avLst/>
          </a:prstGeom>
        </p:spPr>
      </p:pic>
      <p:sp>
        <p:nvSpPr>
          <p:cNvPr id="4" name="Google Shape;887;p37">
            <a:extLst>
              <a:ext uri="{FF2B5EF4-FFF2-40B4-BE49-F238E27FC236}">
                <a16:creationId xmlns:a16="http://schemas.microsoft.com/office/drawing/2014/main" id="{D8F10B0D-BA17-83E1-DB90-31F7C1D98C22}"/>
              </a:ext>
            </a:extLst>
          </p:cNvPr>
          <p:cNvSpPr txBox="1">
            <a:spLocks noGrp="1"/>
          </p:cNvSpPr>
          <p:nvPr>
            <p:ph type="title"/>
          </p:nvPr>
        </p:nvSpPr>
        <p:spPr>
          <a:xfrm>
            <a:off x="713250" y="21241"/>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Populus Magos Level 2</a:t>
            </a:r>
            <a:endParaRPr sz="2000" dirty="0"/>
          </a:p>
        </p:txBody>
      </p:sp>
      <p:pic>
        <p:nvPicPr>
          <p:cNvPr id="6" name="Picture 5">
            <a:extLst>
              <a:ext uri="{FF2B5EF4-FFF2-40B4-BE49-F238E27FC236}">
                <a16:creationId xmlns:a16="http://schemas.microsoft.com/office/drawing/2014/main" id="{70AD263F-B463-C330-3BCF-406D5BE77CE3}"/>
              </a:ext>
            </a:extLst>
          </p:cNvPr>
          <p:cNvPicPr>
            <a:picLocks noChangeAspect="1"/>
          </p:cNvPicPr>
          <p:nvPr/>
        </p:nvPicPr>
        <p:blipFill>
          <a:blip r:embed="rId4"/>
          <a:stretch>
            <a:fillRect/>
          </a:stretch>
        </p:blipFill>
        <p:spPr>
          <a:xfrm>
            <a:off x="4665574" y="1385635"/>
            <a:ext cx="4175868" cy="2193796"/>
          </a:xfrm>
          <a:prstGeom prst="rect">
            <a:avLst/>
          </a:prstGeom>
        </p:spPr>
      </p:pic>
    </p:spTree>
    <p:extLst>
      <p:ext uri="{BB962C8B-B14F-4D97-AF65-F5344CB8AC3E}">
        <p14:creationId xmlns:p14="http://schemas.microsoft.com/office/powerpoint/2010/main" val="1902668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828198" y="2346492"/>
            <a:ext cx="7487603" cy="17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Brief Intro to Populus </a:t>
            </a:r>
            <a:r>
              <a:rPr lang="en-US" dirty="0" err="1"/>
              <a:t>Magos</a:t>
            </a:r>
            <a:endParaRPr lang="en-US" dirty="0"/>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713250" y="11875"/>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Populus </a:t>
            </a:r>
            <a:r>
              <a:rPr lang="en-US" dirty="0" err="1"/>
              <a:t>Magos</a:t>
            </a:r>
            <a:endParaRPr dirty="0"/>
          </a:p>
        </p:txBody>
      </p:sp>
      <p:sp>
        <p:nvSpPr>
          <p:cNvPr id="888" name="Google Shape;888;p37"/>
          <p:cNvSpPr txBox="1">
            <a:spLocks noGrp="1"/>
          </p:cNvSpPr>
          <p:nvPr>
            <p:ph type="subTitle" idx="1"/>
          </p:nvPr>
        </p:nvSpPr>
        <p:spPr>
          <a:xfrm>
            <a:off x="750751" y="7655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 Intro</a:t>
            </a:r>
            <a:endParaRPr dirty="0"/>
          </a:p>
        </p:txBody>
      </p:sp>
      <p:sp>
        <p:nvSpPr>
          <p:cNvPr id="889" name="Google Shape;889;p37"/>
          <p:cNvSpPr txBox="1">
            <a:spLocks noGrp="1"/>
          </p:cNvSpPr>
          <p:nvPr>
            <p:ph type="subTitle" idx="2"/>
          </p:nvPr>
        </p:nvSpPr>
        <p:spPr>
          <a:xfrm>
            <a:off x="4715496" y="765500"/>
            <a:ext cx="35769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Game Summary</a:t>
            </a:r>
            <a:endParaRPr dirty="0"/>
          </a:p>
        </p:txBody>
      </p:sp>
      <p:sp>
        <p:nvSpPr>
          <p:cNvPr id="890" name="Google Shape;890;p37"/>
          <p:cNvSpPr txBox="1">
            <a:spLocks noGrp="1"/>
          </p:cNvSpPr>
          <p:nvPr>
            <p:ph type="subTitle" idx="3"/>
          </p:nvPr>
        </p:nvSpPr>
        <p:spPr>
          <a:xfrm>
            <a:off x="713250" y="1478900"/>
            <a:ext cx="3576900" cy="3110635"/>
          </a:xfrm>
          <a:prstGeom prst="rect">
            <a:avLst/>
          </a:prstGeom>
        </p:spPr>
        <p:txBody>
          <a:bodyPr spcFirstLastPara="1" wrap="square" lIns="91425" tIns="91425" rIns="91425" bIns="91425" anchor="t" anchorCtr="0">
            <a:noAutofit/>
          </a:bodyPr>
          <a:lstStyle/>
          <a:p>
            <a:pPr marL="93131" indent="0">
              <a:buFont typeface="Roboto"/>
              <a:buNone/>
            </a:pPr>
            <a:r>
              <a:rPr lang="en-US" kern="0" dirty="0"/>
              <a:t>In the world of Populus </a:t>
            </a:r>
            <a:r>
              <a:rPr lang="en-US" kern="0" dirty="0" err="1"/>
              <a:t>Magos</a:t>
            </a:r>
            <a:r>
              <a:rPr lang="en-US" kern="0" dirty="0"/>
              <a:t> the Milky Way galaxy (our Galaxy) Stars are dying and the human colonies of the 21</a:t>
            </a:r>
            <a:r>
              <a:rPr lang="en-US" kern="0" baseline="30000" dirty="0"/>
              <a:t>st</a:t>
            </a:r>
            <a:r>
              <a:rPr lang="en-US" kern="0" dirty="0"/>
              <a:t> Millenium are in peril of extinction. The Star Forgers is a Astra Faction that was formed in response the perils and they are tasked with traversing the </a:t>
            </a:r>
            <a:r>
              <a:rPr lang="en-US" kern="0" dirty="0" err="1"/>
              <a:t>exo</a:t>
            </a:r>
            <a:r>
              <a:rPr lang="en-US" kern="0" dirty="0"/>
              <a:t>-reaches for exo-planets that have been proven to have the resources necessary to reforge stars or forge new ones. </a:t>
            </a:r>
          </a:p>
          <a:p>
            <a:pPr marL="93131" indent="0">
              <a:buFont typeface="Roboto"/>
              <a:buNone/>
            </a:pPr>
            <a:endParaRPr lang="en-US" kern="0" dirty="0"/>
          </a:p>
          <a:p>
            <a:pPr marL="93131" indent="0">
              <a:buFont typeface="Roboto"/>
              <a:buNone/>
            </a:pPr>
            <a:r>
              <a:rPr lang="en-US" kern="0" dirty="0" err="1"/>
              <a:t>Magos</a:t>
            </a:r>
            <a:r>
              <a:rPr lang="en-US" kern="0" dirty="0"/>
              <a:t> is one such planet. And </a:t>
            </a:r>
            <a:r>
              <a:rPr lang="en-US" kern="0" dirty="0" err="1"/>
              <a:t>Magos</a:t>
            </a:r>
            <a:r>
              <a:rPr lang="en-US" kern="0" dirty="0"/>
              <a:t> is your mission. You are a Star Forge Astra Overseer of the Astra Formation 451 of the Star Forge Legion. Establish the </a:t>
            </a:r>
            <a:r>
              <a:rPr lang="en-US" kern="0" dirty="0" err="1"/>
              <a:t>Forgeworld</a:t>
            </a:r>
            <a:r>
              <a:rPr lang="en-US" kern="0" dirty="0"/>
              <a:t>, extract its </a:t>
            </a:r>
            <a:r>
              <a:rPr lang="en-US" kern="0" dirty="0" err="1"/>
              <a:t>Recources</a:t>
            </a:r>
            <a:r>
              <a:rPr lang="en-US" kern="0" dirty="0"/>
              <a:t> and Save our Stars!</a:t>
            </a:r>
          </a:p>
        </p:txBody>
      </p:sp>
      <p:sp>
        <p:nvSpPr>
          <p:cNvPr id="891" name="Google Shape;891;p37"/>
          <p:cNvSpPr txBox="1">
            <a:spLocks noGrp="1"/>
          </p:cNvSpPr>
          <p:nvPr>
            <p:ph type="subTitle" idx="4"/>
          </p:nvPr>
        </p:nvSpPr>
        <p:spPr>
          <a:xfrm>
            <a:off x="4677995" y="1301572"/>
            <a:ext cx="3576900" cy="1866600"/>
          </a:xfrm>
          <a:prstGeom prst="rect">
            <a:avLst/>
          </a:prstGeom>
        </p:spPr>
        <p:txBody>
          <a:bodyPr spcFirstLastPara="1" wrap="square" lIns="91425" tIns="91425" rIns="91425" bIns="91425" anchor="t" anchorCtr="0">
            <a:noAutofit/>
          </a:bodyPr>
          <a:lstStyle/>
          <a:p>
            <a:pPr marL="93131" indent="0">
              <a:buNone/>
            </a:pPr>
            <a:endParaRPr lang="en-US" dirty="0"/>
          </a:p>
          <a:p>
            <a:pPr marL="93131" indent="0">
              <a:buNone/>
            </a:pPr>
            <a:r>
              <a:rPr lang="en-US" dirty="0"/>
              <a:t>Populus </a:t>
            </a:r>
            <a:r>
              <a:rPr lang="en-US" dirty="0" err="1"/>
              <a:t>Magos</a:t>
            </a:r>
            <a:r>
              <a:rPr lang="en-US" dirty="0"/>
              <a:t> is a god game that takes inspiration from the great Populus 2 Trials of The Olympian Gods from developers Bullfrog Productions and publishers EA. </a:t>
            </a:r>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27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5"/>
          <p:cNvSpPr txBox="1">
            <a:spLocks noGrp="1"/>
          </p:cNvSpPr>
          <p:nvPr>
            <p:ph type="title"/>
          </p:nvPr>
        </p:nvSpPr>
        <p:spPr>
          <a:xfrm>
            <a:off x="437800" y="2346492"/>
            <a:ext cx="8268399" cy="1755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Each 3d Model rendered</a:t>
            </a:r>
          </a:p>
        </p:txBody>
      </p:sp>
      <p:sp>
        <p:nvSpPr>
          <p:cNvPr id="789" name="Google Shape;789;p35"/>
          <p:cNvSpPr txBox="1">
            <a:spLocks noGrp="1"/>
          </p:cNvSpPr>
          <p:nvPr>
            <p:ph type="title" idx="2"/>
          </p:nvPr>
        </p:nvSpPr>
        <p:spPr>
          <a:xfrm>
            <a:off x="3502800" y="1211363"/>
            <a:ext cx="21384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790" name="Google Shape;790;p35"/>
          <p:cNvGrpSpPr/>
          <p:nvPr/>
        </p:nvGrpSpPr>
        <p:grpSpPr>
          <a:xfrm>
            <a:off x="1160750" y="-375"/>
            <a:ext cx="238275" cy="1451003"/>
            <a:chOff x="474950" y="-375"/>
            <a:chExt cx="238275" cy="940500"/>
          </a:xfrm>
        </p:grpSpPr>
        <p:cxnSp>
          <p:nvCxnSpPr>
            <p:cNvPr id="791" name="Google Shape;791;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grpSp>
        <p:nvGrpSpPr>
          <p:cNvPr id="793" name="Google Shape;793;p35"/>
          <p:cNvGrpSpPr/>
          <p:nvPr/>
        </p:nvGrpSpPr>
        <p:grpSpPr>
          <a:xfrm rot="10800000" flipH="1">
            <a:off x="8268400" y="3919075"/>
            <a:ext cx="238275" cy="1224437"/>
            <a:chOff x="474950" y="-375"/>
            <a:chExt cx="238275" cy="940500"/>
          </a:xfrm>
        </p:grpSpPr>
        <p:cxnSp>
          <p:nvCxnSpPr>
            <p:cNvPr id="794" name="Google Shape;794;p35"/>
            <p:cNvCxnSpPr/>
            <p:nvPr/>
          </p:nvCxnSpPr>
          <p:spPr>
            <a:xfrm>
              <a:off x="474950" y="-375"/>
              <a:ext cx="0" cy="940500"/>
            </a:xfrm>
            <a:prstGeom prst="straightConnector1">
              <a:avLst/>
            </a:prstGeom>
            <a:noFill/>
            <a:ln w="19050" cap="flat" cmpd="sng">
              <a:solidFill>
                <a:schemeClr val="dk1"/>
              </a:solidFill>
              <a:prstDash val="solid"/>
              <a:round/>
              <a:headEnd type="none" w="med" len="med"/>
              <a:tailEnd type="none" w="med" len="med"/>
            </a:ln>
          </p:spPr>
        </p:cxnSp>
        <p:cxnSp>
          <p:nvCxnSpPr>
            <p:cNvPr id="795" name="Google Shape;795;p35"/>
            <p:cNvCxnSpPr/>
            <p:nvPr/>
          </p:nvCxnSpPr>
          <p:spPr>
            <a:xfrm>
              <a:off x="713225" y="-375"/>
              <a:ext cx="0" cy="405600"/>
            </a:xfrm>
            <a:prstGeom prst="straightConnector1">
              <a:avLst/>
            </a:prstGeom>
            <a:noFill/>
            <a:ln w="19050" cap="flat" cmpd="sng">
              <a:solidFill>
                <a:schemeClr val="dk1"/>
              </a:solidFill>
              <a:prstDash val="solid"/>
              <a:round/>
              <a:headEnd type="none" w="med" len="med"/>
              <a:tailEnd type="none" w="med" len="med"/>
            </a:ln>
          </p:spPr>
        </p:cxnSp>
      </p:grpSp>
      <p:cxnSp>
        <p:nvCxnSpPr>
          <p:cNvPr id="796" name="Google Shape;796;p35"/>
          <p:cNvCxnSpPr/>
          <p:nvPr/>
        </p:nvCxnSpPr>
        <p:spPr>
          <a:xfrm>
            <a:off x="6678450" y="0"/>
            <a:ext cx="0" cy="1573200"/>
          </a:xfrm>
          <a:prstGeom prst="straightConnector1">
            <a:avLst/>
          </a:prstGeom>
          <a:noFill/>
          <a:ln w="19050" cap="flat" cmpd="sng">
            <a:solidFill>
              <a:schemeClr val="dk1"/>
            </a:solidFill>
            <a:prstDash val="solid"/>
            <a:round/>
            <a:headEnd type="none" w="med" len="med"/>
            <a:tailEnd type="none" w="med" len="med"/>
          </a:ln>
        </p:spPr>
      </p:cxnSp>
      <p:sp>
        <p:nvSpPr>
          <p:cNvPr id="797" name="Google Shape;797;p35"/>
          <p:cNvSpPr/>
          <p:nvPr/>
        </p:nvSpPr>
        <p:spPr>
          <a:xfrm>
            <a:off x="4393738" y="4928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35"/>
          <p:cNvGrpSpPr/>
          <p:nvPr/>
        </p:nvGrpSpPr>
        <p:grpSpPr>
          <a:xfrm rot="10800000" flipH="1">
            <a:off x="928471" y="1533764"/>
            <a:ext cx="455742" cy="385444"/>
            <a:chOff x="4052875" y="1592600"/>
            <a:chExt cx="737925" cy="624200"/>
          </a:xfrm>
        </p:grpSpPr>
        <p:sp>
          <p:nvSpPr>
            <p:cNvPr id="823" name="Google Shape;823;p35"/>
            <p:cNvSpPr/>
            <p:nvPr/>
          </p:nvSpPr>
          <p:spPr>
            <a:xfrm>
              <a:off x="4052875" y="1592600"/>
              <a:ext cx="737925" cy="624200"/>
            </a:xfrm>
            <a:custGeom>
              <a:avLst/>
              <a:gdLst/>
              <a:ahLst/>
              <a:cxnLst/>
              <a:rect l="l" t="t" r="r" b="b"/>
              <a:pathLst>
                <a:path w="29517" h="24968" extrusionOk="0">
                  <a:moveTo>
                    <a:pt x="13621" y="0"/>
                  </a:moveTo>
                  <a:lnTo>
                    <a:pt x="13621" y="2262"/>
                  </a:lnTo>
                  <a:lnTo>
                    <a:pt x="11359" y="2262"/>
                  </a:lnTo>
                  <a:lnTo>
                    <a:pt x="11359" y="4548"/>
                  </a:lnTo>
                  <a:lnTo>
                    <a:pt x="9085" y="4548"/>
                  </a:lnTo>
                  <a:lnTo>
                    <a:pt x="9085" y="6810"/>
                  </a:lnTo>
                  <a:lnTo>
                    <a:pt x="6823" y="6810"/>
                  </a:lnTo>
                  <a:lnTo>
                    <a:pt x="6823" y="9061"/>
                  </a:lnTo>
                  <a:lnTo>
                    <a:pt x="4549" y="9061"/>
                  </a:lnTo>
                  <a:lnTo>
                    <a:pt x="4549" y="11347"/>
                  </a:lnTo>
                  <a:lnTo>
                    <a:pt x="2275" y="11347"/>
                  </a:lnTo>
                  <a:lnTo>
                    <a:pt x="2275" y="13609"/>
                  </a:lnTo>
                  <a:lnTo>
                    <a:pt x="1" y="13609"/>
                  </a:lnTo>
                  <a:lnTo>
                    <a:pt x="1" y="15883"/>
                  </a:lnTo>
                  <a:lnTo>
                    <a:pt x="9085" y="15883"/>
                  </a:lnTo>
                  <a:lnTo>
                    <a:pt x="9085" y="24967"/>
                  </a:lnTo>
                  <a:lnTo>
                    <a:pt x="20432" y="24967"/>
                  </a:lnTo>
                  <a:lnTo>
                    <a:pt x="20432" y="15883"/>
                  </a:lnTo>
                  <a:lnTo>
                    <a:pt x="29516" y="15883"/>
                  </a:lnTo>
                  <a:lnTo>
                    <a:pt x="29516" y="13609"/>
                  </a:lnTo>
                  <a:lnTo>
                    <a:pt x="27242" y="13609"/>
                  </a:lnTo>
                  <a:lnTo>
                    <a:pt x="27242" y="11347"/>
                  </a:lnTo>
                  <a:lnTo>
                    <a:pt x="24980" y="11347"/>
                  </a:lnTo>
                  <a:lnTo>
                    <a:pt x="24980" y="9061"/>
                  </a:lnTo>
                  <a:lnTo>
                    <a:pt x="22706" y="9061"/>
                  </a:lnTo>
                  <a:lnTo>
                    <a:pt x="22706" y="6810"/>
                  </a:lnTo>
                  <a:lnTo>
                    <a:pt x="20432" y="6810"/>
                  </a:lnTo>
                  <a:lnTo>
                    <a:pt x="20432" y="4548"/>
                  </a:lnTo>
                  <a:lnTo>
                    <a:pt x="18158" y="4548"/>
                  </a:lnTo>
                  <a:lnTo>
                    <a:pt x="18158" y="2262"/>
                  </a:lnTo>
                  <a:lnTo>
                    <a:pt x="15895" y="2262"/>
                  </a:lnTo>
                  <a:lnTo>
                    <a:pt x="15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4336850" y="1649450"/>
              <a:ext cx="56575" cy="56575"/>
            </a:xfrm>
            <a:custGeom>
              <a:avLst/>
              <a:gdLst/>
              <a:ahLst/>
              <a:cxnLst/>
              <a:rect l="l" t="t" r="r" b="b"/>
              <a:pathLst>
                <a:path w="2263" h="2263" extrusionOk="0">
                  <a:moveTo>
                    <a:pt x="0" y="0"/>
                  </a:moveTo>
                  <a:lnTo>
                    <a:pt x="0" y="2262"/>
                  </a:lnTo>
                  <a:lnTo>
                    <a:pt x="2262" y="2262"/>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4393700" y="1592875"/>
              <a:ext cx="56575" cy="56600"/>
            </a:xfrm>
            <a:custGeom>
              <a:avLst/>
              <a:gdLst/>
              <a:ahLst/>
              <a:cxnLst/>
              <a:rect l="l" t="t" r="r" b="b"/>
              <a:pathLst>
                <a:path w="2263" h="2264" extrusionOk="0">
                  <a:moveTo>
                    <a:pt x="0" y="1"/>
                  </a:moveTo>
                  <a:lnTo>
                    <a:pt x="0" y="2263"/>
                  </a:lnTo>
                  <a:lnTo>
                    <a:pt x="2262" y="2263"/>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4280275" y="1706300"/>
              <a:ext cx="56600" cy="56575"/>
            </a:xfrm>
            <a:custGeom>
              <a:avLst/>
              <a:gdLst/>
              <a:ahLst/>
              <a:cxnLst/>
              <a:rect l="l" t="t" r="r" b="b"/>
              <a:pathLst>
                <a:path w="2264" h="2263" extrusionOk="0">
                  <a:moveTo>
                    <a:pt x="1" y="0"/>
                  </a:moveTo>
                  <a:lnTo>
                    <a:pt x="1"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4223425"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4166275"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109725" y="1876250"/>
              <a:ext cx="56575" cy="56575"/>
            </a:xfrm>
            <a:custGeom>
              <a:avLst/>
              <a:gdLst/>
              <a:ahLst/>
              <a:cxnLst/>
              <a:rect l="l" t="t" r="r" b="b"/>
              <a:pathLst>
                <a:path w="2263"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4052875" y="1933100"/>
              <a:ext cx="283700" cy="56575"/>
            </a:xfrm>
            <a:custGeom>
              <a:avLst/>
              <a:gdLst/>
              <a:ahLst/>
              <a:cxnLst/>
              <a:rect l="l" t="t" r="r" b="b"/>
              <a:pathLst>
                <a:path w="11348" h="2263" extrusionOk="0">
                  <a:moveTo>
                    <a:pt x="1" y="1"/>
                  </a:moveTo>
                  <a:lnTo>
                    <a:pt x="1" y="2263"/>
                  </a:lnTo>
                  <a:lnTo>
                    <a:pt x="11347" y="2263"/>
                  </a:lnTo>
                  <a:lnTo>
                    <a:pt x="1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4279975" y="2160225"/>
              <a:ext cx="283400" cy="56575"/>
            </a:xfrm>
            <a:custGeom>
              <a:avLst/>
              <a:gdLst/>
              <a:ahLst/>
              <a:cxnLst/>
              <a:rect l="l" t="t" r="r" b="b"/>
              <a:pathLst>
                <a:path w="11336" h="2263" extrusionOk="0">
                  <a:moveTo>
                    <a:pt x="1" y="0"/>
                  </a:moveTo>
                  <a:lnTo>
                    <a:pt x="1" y="2262"/>
                  </a:lnTo>
                  <a:lnTo>
                    <a:pt x="11336" y="2262"/>
                  </a:lnTo>
                  <a:lnTo>
                    <a:pt x="11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4280275" y="1989350"/>
              <a:ext cx="56600" cy="227150"/>
            </a:xfrm>
            <a:custGeom>
              <a:avLst/>
              <a:gdLst/>
              <a:ahLst/>
              <a:cxnLst/>
              <a:rect l="l" t="t" r="r" b="b"/>
              <a:pathLst>
                <a:path w="2264" h="9086" extrusionOk="0">
                  <a:moveTo>
                    <a:pt x="1" y="1"/>
                  </a:moveTo>
                  <a:lnTo>
                    <a:pt x="1"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4450250" y="164945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4507100" y="1706300"/>
              <a:ext cx="56575" cy="56575"/>
            </a:xfrm>
            <a:custGeom>
              <a:avLst/>
              <a:gdLst/>
              <a:ahLst/>
              <a:cxnLst/>
              <a:rect l="l" t="t" r="r" b="b"/>
              <a:pathLst>
                <a:path w="2263" h="2263" extrusionOk="0">
                  <a:moveTo>
                    <a:pt x="0" y="0"/>
                  </a:moveTo>
                  <a:lnTo>
                    <a:pt x="0" y="2262"/>
                  </a:lnTo>
                  <a:lnTo>
                    <a:pt x="2263" y="2262"/>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4563650" y="176285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4620200" y="1819700"/>
              <a:ext cx="56575" cy="56575"/>
            </a:xfrm>
            <a:custGeom>
              <a:avLst/>
              <a:gdLst/>
              <a:ahLst/>
              <a:cxnLst/>
              <a:rect l="l" t="t" r="r" b="b"/>
              <a:pathLst>
                <a:path w="2263" h="2263" extrusionOk="0">
                  <a:moveTo>
                    <a:pt x="1" y="0"/>
                  </a:moveTo>
                  <a:lnTo>
                    <a:pt x="1" y="2263"/>
                  </a:lnTo>
                  <a:lnTo>
                    <a:pt x="2263" y="2263"/>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4677050" y="1876250"/>
              <a:ext cx="56600" cy="56575"/>
            </a:xfrm>
            <a:custGeom>
              <a:avLst/>
              <a:gdLst/>
              <a:ahLst/>
              <a:cxnLst/>
              <a:rect l="l" t="t" r="r" b="b"/>
              <a:pathLst>
                <a:path w="2264" h="2263" extrusionOk="0">
                  <a:moveTo>
                    <a:pt x="1" y="1"/>
                  </a:moveTo>
                  <a:lnTo>
                    <a:pt x="1" y="2263"/>
                  </a:lnTo>
                  <a:lnTo>
                    <a:pt x="2263" y="2263"/>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506800" y="1933100"/>
              <a:ext cx="283400" cy="56575"/>
            </a:xfrm>
            <a:custGeom>
              <a:avLst/>
              <a:gdLst/>
              <a:ahLst/>
              <a:cxnLst/>
              <a:rect l="l" t="t" r="r" b="b"/>
              <a:pathLst>
                <a:path w="11336" h="2263" extrusionOk="0">
                  <a:moveTo>
                    <a:pt x="1" y="1"/>
                  </a:moveTo>
                  <a:lnTo>
                    <a:pt x="1" y="2263"/>
                  </a:lnTo>
                  <a:lnTo>
                    <a:pt x="11335" y="2263"/>
                  </a:lnTo>
                  <a:lnTo>
                    <a:pt x="1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4507100" y="1989650"/>
              <a:ext cx="56575" cy="227150"/>
            </a:xfrm>
            <a:custGeom>
              <a:avLst/>
              <a:gdLst/>
              <a:ahLst/>
              <a:cxnLst/>
              <a:rect l="l" t="t" r="r" b="b"/>
              <a:pathLst>
                <a:path w="2263" h="9086" extrusionOk="0">
                  <a:moveTo>
                    <a:pt x="0" y="1"/>
                  </a:moveTo>
                  <a:lnTo>
                    <a:pt x="0" y="9085"/>
                  </a:lnTo>
                  <a:lnTo>
                    <a:pt x="2263" y="908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598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CC8C2B9E-4F9D-6519-7F8B-9F76BF29FB52}"/>
              </a:ext>
            </a:extLst>
          </p:cNvPr>
          <p:cNvSpPr/>
          <p:nvPr/>
        </p:nvSpPr>
        <p:spPr>
          <a:xfrm>
            <a:off x="3974392" y="736116"/>
            <a:ext cx="5160606" cy="201644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7" name="Google Shape;887;p37"/>
          <p:cNvSpPr txBox="1">
            <a:spLocks noGrp="1"/>
          </p:cNvSpPr>
          <p:nvPr>
            <p:ph type="title"/>
          </p:nvPr>
        </p:nvSpPr>
        <p:spPr>
          <a:xfrm>
            <a:off x="713250" y="-36827"/>
            <a:ext cx="77175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Terrain Board Meshes</a:t>
            </a:r>
            <a:endParaRPr sz="2000" dirty="0"/>
          </a:p>
        </p:txBody>
      </p:sp>
      <p:pic>
        <p:nvPicPr>
          <p:cNvPr id="15" name="Picture 14">
            <a:extLst>
              <a:ext uri="{FF2B5EF4-FFF2-40B4-BE49-F238E27FC236}">
                <a16:creationId xmlns:a16="http://schemas.microsoft.com/office/drawing/2014/main" id="{D39FD143-5F77-826B-6580-2B6D9A240D79}"/>
              </a:ext>
            </a:extLst>
          </p:cNvPr>
          <p:cNvPicPr>
            <a:picLocks noChangeAspect="1"/>
          </p:cNvPicPr>
          <p:nvPr/>
        </p:nvPicPr>
        <p:blipFill>
          <a:blip r:embed="rId3"/>
          <a:stretch>
            <a:fillRect/>
          </a:stretch>
        </p:blipFill>
        <p:spPr>
          <a:xfrm>
            <a:off x="102321" y="596972"/>
            <a:ext cx="3778751" cy="2016442"/>
          </a:xfrm>
          <a:prstGeom prst="rect">
            <a:avLst/>
          </a:prstGeom>
        </p:spPr>
      </p:pic>
      <p:sp>
        <p:nvSpPr>
          <p:cNvPr id="18" name="Google Shape;891;p37">
            <a:extLst>
              <a:ext uri="{FF2B5EF4-FFF2-40B4-BE49-F238E27FC236}">
                <a16:creationId xmlns:a16="http://schemas.microsoft.com/office/drawing/2014/main" id="{67DCCE09-C14D-C8C3-DB16-4539FDD74575}"/>
              </a:ext>
            </a:extLst>
          </p:cNvPr>
          <p:cNvSpPr txBox="1">
            <a:spLocks/>
          </p:cNvSpPr>
          <p:nvPr/>
        </p:nvSpPr>
        <p:spPr>
          <a:xfrm>
            <a:off x="67397" y="312926"/>
            <a:ext cx="3576900"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Camera View</a:t>
            </a:r>
          </a:p>
        </p:txBody>
      </p:sp>
      <p:sp>
        <p:nvSpPr>
          <p:cNvPr id="19" name="Google Shape;891;p37">
            <a:extLst>
              <a:ext uri="{FF2B5EF4-FFF2-40B4-BE49-F238E27FC236}">
                <a16:creationId xmlns:a16="http://schemas.microsoft.com/office/drawing/2014/main" id="{2AACD8F9-E256-596C-6B13-CFED6F545CDA}"/>
              </a:ext>
            </a:extLst>
          </p:cNvPr>
          <p:cNvSpPr txBox="1">
            <a:spLocks/>
          </p:cNvSpPr>
          <p:nvPr/>
        </p:nvSpPr>
        <p:spPr>
          <a:xfrm>
            <a:off x="3636978" y="1132985"/>
            <a:ext cx="5622992" cy="1536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endParaRPr lang="en-US" sz="1100" dirty="0"/>
          </a:p>
          <a:p>
            <a:pPr marL="93131" indent="0"/>
            <a:r>
              <a:rPr lang="en-US" sz="1000" dirty="0"/>
              <a:t>Terrain Board </a:t>
            </a:r>
          </a:p>
          <a:p>
            <a:pPr marL="93131" indent="0"/>
            <a:endParaRPr lang="en-US" sz="1000" dirty="0"/>
          </a:p>
          <a:p>
            <a:pPr marL="264581" indent="-171450">
              <a:buFont typeface="Arial" panose="020B0604020202020204" pitchFamily="34" charset="0"/>
              <a:buChar char="•"/>
            </a:pPr>
            <a:r>
              <a:rPr lang="en-US" sz="1000" dirty="0"/>
              <a:t>Main Board plane mesh where the game will play on</a:t>
            </a:r>
          </a:p>
          <a:p>
            <a:pPr marL="264581" indent="-171450">
              <a:buFont typeface="Arial" panose="020B0604020202020204" pitchFamily="34" charset="0"/>
              <a:buChar char="•"/>
            </a:pPr>
            <a:r>
              <a:rPr lang="en-US" sz="1000" dirty="0"/>
              <a:t>Map Board mesh for the map and navigating where you are on the map.</a:t>
            </a:r>
          </a:p>
          <a:p>
            <a:pPr marL="264581" indent="-171450">
              <a:buFont typeface="Arial" panose="020B0604020202020204" pitchFamily="34" charset="0"/>
              <a:buChar char="•"/>
            </a:pPr>
            <a:r>
              <a:rPr lang="en-US" sz="1000" dirty="0"/>
              <a:t>Shrine board mesh the board on which the shrine will be set upon. (This shrine will light different colors depending on if the player or enemy is winning acting as some visual communication)</a:t>
            </a:r>
          </a:p>
        </p:txBody>
      </p:sp>
      <p:sp>
        <p:nvSpPr>
          <p:cNvPr id="2" name="Rectangle: Rounded Corners 1">
            <a:extLst>
              <a:ext uri="{FF2B5EF4-FFF2-40B4-BE49-F238E27FC236}">
                <a16:creationId xmlns:a16="http://schemas.microsoft.com/office/drawing/2014/main" id="{49B8A05E-41F6-4F8C-EC66-D3DF11B08B11}"/>
              </a:ext>
            </a:extLst>
          </p:cNvPr>
          <p:cNvSpPr/>
          <p:nvPr/>
        </p:nvSpPr>
        <p:spPr>
          <a:xfrm>
            <a:off x="67397" y="2897460"/>
            <a:ext cx="439046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71413D96-67A0-FD85-A4D0-E85D851E3038}"/>
              </a:ext>
            </a:extLst>
          </p:cNvPr>
          <p:cNvSpPr/>
          <p:nvPr/>
        </p:nvSpPr>
        <p:spPr>
          <a:xfrm>
            <a:off x="4686140" y="2837329"/>
            <a:ext cx="4323519" cy="22453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Google Shape;891;p37">
            <a:extLst>
              <a:ext uri="{FF2B5EF4-FFF2-40B4-BE49-F238E27FC236}">
                <a16:creationId xmlns:a16="http://schemas.microsoft.com/office/drawing/2014/main" id="{8E0C5A92-9491-3E1B-D2B2-22AC3335C1CD}"/>
              </a:ext>
            </a:extLst>
          </p:cNvPr>
          <p:cNvSpPr txBox="1">
            <a:spLocks/>
          </p:cNvSpPr>
          <p:nvPr/>
        </p:nvSpPr>
        <p:spPr>
          <a:xfrm>
            <a:off x="-413561" y="2837330"/>
            <a:ext cx="5099701"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Texture</a:t>
            </a:r>
          </a:p>
        </p:txBody>
      </p:sp>
      <p:pic>
        <p:nvPicPr>
          <p:cNvPr id="9" name="Picture 8" descr="A group of different colored squares&#10;&#10;Description automatically generated">
            <a:extLst>
              <a:ext uri="{FF2B5EF4-FFF2-40B4-BE49-F238E27FC236}">
                <a16:creationId xmlns:a16="http://schemas.microsoft.com/office/drawing/2014/main" id="{3B310DFF-1C94-F0C8-ED03-A3A370593FA0}"/>
              </a:ext>
            </a:extLst>
          </p:cNvPr>
          <p:cNvPicPr>
            <a:picLocks noChangeAspect="1"/>
          </p:cNvPicPr>
          <p:nvPr/>
        </p:nvPicPr>
        <p:blipFill>
          <a:blip r:embed="rId4"/>
          <a:stretch>
            <a:fillRect/>
          </a:stretch>
        </p:blipFill>
        <p:spPr>
          <a:xfrm>
            <a:off x="2654307" y="3300971"/>
            <a:ext cx="1529603" cy="1529603"/>
          </a:xfrm>
          <a:prstGeom prst="rect">
            <a:avLst/>
          </a:prstGeom>
        </p:spPr>
      </p:pic>
      <p:sp>
        <p:nvSpPr>
          <p:cNvPr id="14" name="Google Shape;891;p37">
            <a:extLst>
              <a:ext uri="{FF2B5EF4-FFF2-40B4-BE49-F238E27FC236}">
                <a16:creationId xmlns:a16="http://schemas.microsoft.com/office/drawing/2014/main" id="{BB102689-58D6-6956-CF7D-20D11FB95832}"/>
              </a:ext>
            </a:extLst>
          </p:cNvPr>
          <p:cNvSpPr txBox="1">
            <a:spLocks/>
          </p:cNvSpPr>
          <p:nvPr/>
        </p:nvSpPr>
        <p:spPr>
          <a:xfrm>
            <a:off x="67397" y="3367485"/>
            <a:ext cx="2601450" cy="186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UVs are shrunk significantly to fit in the individual colors to achieve the desired effect. Practically a fill tool for individual UVs.</a:t>
            </a:r>
          </a:p>
        </p:txBody>
      </p:sp>
      <p:pic>
        <p:nvPicPr>
          <p:cNvPr id="17" name="Picture 16">
            <a:extLst>
              <a:ext uri="{FF2B5EF4-FFF2-40B4-BE49-F238E27FC236}">
                <a16:creationId xmlns:a16="http://schemas.microsoft.com/office/drawing/2014/main" id="{0998DE13-F540-2717-3AAB-D51B03C22A57}"/>
              </a:ext>
            </a:extLst>
          </p:cNvPr>
          <p:cNvPicPr>
            <a:picLocks noChangeAspect="1"/>
          </p:cNvPicPr>
          <p:nvPr/>
        </p:nvPicPr>
        <p:blipFill>
          <a:blip r:embed="rId5"/>
          <a:stretch>
            <a:fillRect/>
          </a:stretch>
        </p:blipFill>
        <p:spPr>
          <a:xfrm>
            <a:off x="5054052" y="4010304"/>
            <a:ext cx="3560012" cy="987583"/>
          </a:xfrm>
          <a:prstGeom prst="rect">
            <a:avLst/>
          </a:prstGeom>
        </p:spPr>
      </p:pic>
      <p:pic>
        <p:nvPicPr>
          <p:cNvPr id="21" name="Picture 20">
            <a:extLst>
              <a:ext uri="{FF2B5EF4-FFF2-40B4-BE49-F238E27FC236}">
                <a16:creationId xmlns:a16="http://schemas.microsoft.com/office/drawing/2014/main" id="{EAC95F7B-2EDA-2851-394A-D84082D783B9}"/>
              </a:ext>
            </a:extLst>
          </p:cNvPr>
          <p:cNvPicPr>
            <a:picLocks noChangeAspect="1"/>
          </p:cNvPicPr>
          <p:nvPr/>
        </p:nvPicPr>
        <p:blipFill>
          <a:blip r:embed="rId6"/>
          <a:stretch>
            <a:fillRect/>
          </a:stretch>
        </p:blipFill>
        <p:spPr>
          <a:xfrm>
            <a:off x="5054052" y="3293736"/>
            <a:ext cx="1662158" cy="696322"/>
          </a:xfrm>
          <a:prstGeom prst="rect">
            <a:avLst/>
          </a:prstGeom>
        </p:spPr>
      </p:pic>
      <p:sp>
        <p:nvSpPr>
          <p:cNvPr id="24" name="Google Shape;891;p37">
            <a:extLst>
              <a:ext uri="{FF2B5EF4-FFF2-40B4-BE49-F238E27FC236}">
                <a16:creationId xmlns:a16="http://schemas.microsoft.com/office/drawing/2014/main" id="{65FDD60D-3615-DAB9-D445-87D6A5C39553}"/>
              </a:ext>
            </a:extLst>
          </p:cNvPr>
          <p:cNvSpPr txBox="1">
            <a:spLocks/>
          </p:cNvSpPr>
          <p:nvPr/>
        </p:nvSpPr>
        <p:spPr>
          <a:xfrm>
            <a:off x="6138328" y="2791309"/>
            <a:ext cx="1391460" cy="3203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sp>
        <p:nvSpPr>
          <p:cNvPr id="28" name="Google Shape;891;p37">
            <a:extLst>
              <a:ext uri="{FF2B5EF4-FFF2-40B4-BE49-F238E27FC236}">
                <a16:creationId xmlns:a16="http://schemas.microsoft.com/office/drawing/2014/main" id="{4FDF9A44-04FE-C277-6400-D708842764A4}"/>
              </a:ext>
            </a:extLst>
          </p:cNvPr>
          <p:cNvSpPr txBox="1">
            <a:spLocks/>
          </p:cNvSpPr>
          <p:nvPr/>
        </p:nvSpPr>
        <p:spPr>
          <a:xfrm>
            <a:off x="5806634" y="715870"/>
            <a:ext cx="1391460" cy="3203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General</a:t>
            </a:r>
          </a:p>
        </p:txBody>
      </p:sp>
    </p:spTree>
    <p:extLst>
      <p:ext uri="{BB962C8B-B14F-4D97-AF65-F5344CB8AC3E}">
        <p14:creationId xmlns:p14="http://schemas.microsoft.com/office/powerpoint/2010/main" val="4082095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75A503D-A1AA-2B2C-1E52-E95257B11476}"/>
              </a:ext>
            </a:extLst>
          </p:cNvPr>
          <p:cNvSpPr/>
          <p:nvPr/>
        </p:nvSpPr>
        <p:spPr>
          <a:xfrm>
            <a:off x="3826818" y="575643"/>
            <a:ext cx="5027562" cy="154450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Google Shape;891;p37">
            <a:extLst>
              <a:ext uri="{FF2B5EF4-FFF2-40B4-BE49-F238E27FC236}">
                <a16:creationId xmlns:a16="http://schemas.microsoft.com/office/drawing/2014/main" id="{988167B0-6D26-E497-C300-8394A21BBC0F}"/>
              </a:ext>
            </a:extLst>
          </p:cNvPr>
          <p:cNvSpPr txBox="1">
            <a:spLocks/>
          </p:cNvSpPr>
          <p:nvPr/>
        </p:nvSpPr>
        <p:spPr>
          <a:xfrm>
            <a:off x="5561888" y="555396"/>
            <a:ext cx="1355587" cy="24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General</a:t>
            </a:r>
          </a:p>
        </p:txBody>
      </p:sp>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Ground Plane Mesh</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A607E86F-1881-B66F-14B9-837329F36523}"/>
              </a:ext>
            </a:extLst>
          </p:cNvPr>
          <p:cNvPicPr>
            <a:picLocks noChangeAspect="1"/>
          </p:cNvPicPr>
          <p:nvPr/>
        </p:nvPicPr>
        <p:blipFill>
          <a:blip r:embed="rId3"/>
          <a:stretch>
            <a:fillRect/>
          </a:stretch>
        </p:blipFill>
        <p:spPr>
          <a:xfrm>
            <a:off x="719416" y="980018"/>
            <a:ext cx="2918011" cy="1456666"/>
          </a:xfrm>
          <a:prstGeom prst="rect">
            <a:avLst/>
          </a:prstGeom>
        </p:spPr>
      </p:pic>
      <p:sp>
        <p:nvSpPr>
          <p:cNvPr id="17" name="Google Shape;891;p37">
            <a:extLst>
              <a:ext uri="{FF2B5EF4-FFF2-40B4-BE49-F238E27FC236}">
                <a16:creationId xmlns:a16="http://schemas.microsoft.com/office/drawing/2014/main" id="{0DB132E9-BD2E-4291-C4E0-6BF3BCB8AC74}"/>
              </a:ext>
            </a:extLst>
          </p:cNvPr>
          <p:cNvSpPr txBox="1">
            <a:spLocks/>
          </p:cNvSpPr>
          <p:nvPr/>
        </p:nvSpPr>
        <p:spPr>
          <a:xfrm>
            <a:off x="1343408" y="488834"/>
            <a:ext cx="1670029" cy="356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Ground Plane</a:t>
            </a:r>
          </a:p>
        </p:txBody>
      </p:sp>
      <p:sp>
        <p:nvSpPr>
          <p:cNvPr id="2" name="Rectangle: Rounded Corners 1">
            <a:extLst>
              <a:ext uri="{FF2B5EF4-FFF2-40B4-BE49-F238E27FC236}">
                <a16:creationId xmlns:a16="http://schemas.microsoft.com/office/drawing/2014/main" id="{37D2D838-0CEE-6B1B-EEB6-D7E105A43D2C}"/>
              </a:ext>
            </a:extLst>
          </p:cNvPr>
          <p:cNvSpPr/>
          <p:nvPr/>
        </p:nvSpPr>
        <p:spPr>
          <a:xfrm>
            <a:off x="80844" y="2766947"/>
            <a:ext cx="439046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891;p37">
            <a:extLst>
              <a:ext uri="{FF2B5EF4-FFF2-40B4-BE49-F238E27FC236}">
                <a16:creationId xmlns:a16="http://schemas.microsoft.com/office/drawing/2014/main" id="{E90FD8DD-BF34-2663-5394-145C6C43CE5C}"/>
              </a:ext>
            </a:extLst>
          </p:cNvPr>
          <p:cNvSpPr txBox="1">
            <a:spLocks/>
          </p:cNvSpPr>
          <p:nvPr/>
        </p:nvSpPr>
        <p:spPr>
          <a:xfrm>
            <a:off x="1744996" y="2669413"/>
            <a:ext cx="1062160" cy="356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Texture</a:t>
            </a:r>
          </a:p>
        </p:txBody>
      </p:sp>
      <p:sp>
        <p:nvSpPr>
          <p:cNvPr id="4" name="Google Shape;891;p37">
            <a:extLst>
              <a:ext uri="{FF2B5EF4-FFF2-40B4-BE49-F238E27FC236}">
                <a16:creationId xmlns:a16="http://schemas.microsoft.com/office/drawing/2014/main" id="{E42A624C-D320-879D-464E-09CC91E44A45}"/>
              </a:ext>
            </a:extLst>
          </p:cNvPr>
          <p:cNvSpPr txBox="1">
            <a:spLocks/>
          </p:cNvSpPr>
          <p:nvPr/>
        </p:nvSpPr>
        <p:spPr>
          <a:xfrm>
            <a:off x="3720416" y="846473"/>
            <a:ext cx="4716604" cy="532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The Ground plane is the main object on which the game will take place on. Where on objects such as characters buildings and terrain will be rendered.</a:t>
            </a:r>
          </a:p>
        </p:txBody>
      </p:sp>
      <p:pic>
        <p:nvPicPr>
          <p:cNvPr id="6" name="Picture 5">
            <a:extLst>
              <a:ext uri="{FF2B5EF4-FFF2-40B4-BE49-F238E27FC236}">
                <a16:creationId xmlns:a16="http://schemas.microsoft.com/office/drawing/2014/main" id="{95563E24-4E83-009B-6F34-1EEBBE99B25C}"/>
              </a:ext>
            </a:extLst>
          </p:cNvPr>
          <p:cNvPicPr>
            <a:picLocks noChangeAspect="1"/>
          </p:cNvPicPr>
          <p:nvPr/>
        </p:nvPicPr>
        <p:blipFill>
          <a:blip r:embed="rId4"/>
          <a:stretch>
            <a:fillRect/>
          </a:stretch>
        </p:blipFill>
        <p:spPr>
          <a:xfrm>
            <a:off x="343235" y="3222716"/>
            <a:ext cx="1638777" cy="1581541"/>
          </a:xfrm>
          <a:prstGeom prst="rect">
            <a:avLst/>
          </a:prstGeom>
        </p:spPr>
      </p:pic>
      <p:pic>
        <p:nvPicPr>
          <p:cNvPr id="9" name="Picture 8">
            <a:extLst>
              <a:ext uri="{FF2B5EF4-FFF2-40B4-BE49-F238E27FC236}">
                <a16:creationId xmlns:a16="http://schemas.microsoft.com/office/drawing/2014/main" id="{7AB125A7-AEEE-DE58-2D78-DCD0CB74EBA9}"/>
              </a:ext>
            </a:extLst>
          </p:cNvPr>
          <p:cNvPicPr>
            <a:picLocks noChangeAspect="1"/>
          </p:cNvPicPr>
          <p:nvPr/>
        </p:nvPicPr>
        <p:blipFill>
          <a:blip r:embed="rId5"/>
          <a:stretch>
            <a:fillRect/>
          </a:stretch>
        </p:blipFill>
        <p:spPr>
          <a:xfrm>
            <a:off x="2606106" y="3222716"/>
            <a:ext cx="1581541" cy="1581541"/>
          </a:xfrm>
          <a:prstGeom prst="rect">
            <a:avLst/>
          </a:prstGeom>
        </p:spPr>
      </p:pic>
      <p:sp>
        <p:nvSpPr>
          <p:cNvPr id="10" name="Google Shape;891;p37">
            <a:extLst>
              <a:ext uri="{FF2B5EF4-FFF2-40B4-BE49-F238E27FC236}">
                <a16:creationId xmlns:a16="http://schemas.microsoft.com/office/drawing/2014/main" id="{0307A81D-7FA0-F256-2627-A3E0DC4F0BD7}"/>
              </a:ext>
            </a:extLst>
          </p:cNvPr>
          <p:cNvSpPr txBox="1">
            <a:spLocks/>
          </p:cNvSpPr>
          <p:nvPr/>
        </p:nvSpPr>
        <p:spPr>
          <a:xfrm>
            <a:off x="258640" y="2892798"/>
            <a:ext cx="1581541" cy="35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Diffuse Map</a:t>
            </a:r>
          </a:p>
        </p:txBody>
      </p:sp>
      <p:sp>
        <p:nvSpPr>
          <p:cNvPr id="11" name="Google Shape;891;p37">
            <a:extLst>
              <a:ext uri="{FF2B5EF4-FFF2-40B4-BE49-F238E27FC236}">
                <a16:creationId xmlns:a16="http://schemas.microsoft.com/office/drawing/2014/main" id="{D9E967D2-C3EC-897F-9882-B4D7882CE4A1}"/>
              </a:ext>
            </a:extLst>
          </p:cNvPr>
          <p:cNvSpPr txBox="1">
            <a:spLocks/>
          </p:cNvSpPr>
          <p:nvPr/>
        </p:nvSpPr>
        <p:spPr>
          <a:xfrm>
            <a:off x="2772047" y="2872060"/>
            <a:ext cx="1233223" cy="397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Normal Map</a:t>
            </a:r>
          </a:p>
        </p:txBody>
      </p:sp>
      <p:sp>
        <p:nvSpPr>
          <p:cNvPr id="12" name="Rectangle: Rounded Corners 11">
            <a:extLst>
              <a:ext uri="{FF2B5EF4-FFF2-40B4-BE49-F238E27FC236}">
                <a16:creationId xmlns:a16="http://schemas.microsoft.com/office/drawing/2014/main" id="{569196DE-841D-3BF8-4D2F-50EED1CA1995}"/>
              </a:ext>
            </a:extLst>
          </p:cNvPr>
          <p:cNvSpPr/>
          <p:nvPr/>
        </p:nvSpPr>
        <p:spPr>
          <a:xfrm>
            <a:off x="4733700" y="2373406"/>
            <a:ext cx="4275959" cy="270925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AF00CAFF-250B-51B7-99E2-85A943CF69B0}"/>
              </a:ext>
            </a:extLst>
          </p:cNvPr>
          <p:cNvPicPr>
            <a:picLocks noChangeAspect="1"/>
          </p:cNvPicPr>
          <p:nvPr/>
        </p:nvPicPr>
        <p:blipFill>
          <a:blip r:embed="rId6"/>
          <a:stretch>
            <a:fillRect/>
          </a:stretch>
        </p:blipFill>
        <p:spPr>
          <a:xfrm>
            <a:off x="4795305" y="2992842"/>
            <a:ext cx="1978685" cy="922495"/>
          </a:xfrm>
          <a:prstGeom prst="rect">
            <a:avLst/>
          </a:prstGeom>
        </p:spPr>
      </p:pic>
      <p:sp>
        <p:nvSpPr>
          <p:cNvPr id="14" name="Google Shape;891;p37">
            <a:extLst>
              <a:ext uri="{FF2B5EF4-FFF2-40B4-BE49-F238E27FC236}">
                <a16:creationId xmlns:a16="http://schemas.microsoft.com/office/drawing/2014/main" id="{FD8E110B-C5A0-1095-0CE6-100D87DFAB7C}"/>
              </a:ext>
            </a:extLst>
          </p:cNvPr>
          <p:cNvSpPr txBox="1">
            <a:spLocks/>
          </p:cNvSpPr>
          <p:nvPr/>
        </p:nvSpPr>
        <p:spPr>
          <a:xfrm>
            <a:off x="6340599" y="2344555"/>
            <a:ext cx="1391460" cy="356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pic>
        <p:nvPicPr>
          <p:cNvPr id="16" name="Picture 15">
            <a:extLst>
              <a:ext uri="{FF2B5EF4-FFF2-40B4-BE49-F238E27FC236}">
                <a16:creationId xmlns:a16="http://schemas.microsoft.com/office/drawing/2014/main" id="{A274ED8C-2DF1-1546-672C-A15BB886D5D3}"/>
              </a:ext>
            </a:extLst>
          </p:cNvPr>
          <p:cNvPicPr>
            <a:picLocks noChangeAspect="1"/>
          </p:cNvPicPr>
          <p:nvPr/>
        </p:nvPicPr>
        <p:blipFill>
          <a:blip r:embed="rId7"/>
          <a:stretch>
            <a:fillRect/>
          </a:stretch>
        </p:blipFill>
        <p:spPr>
          <a:xfrm>
            <a:off x="4815459" y="4142325"/>
            <a:ext cx="4064880" cy="511929"/>
          </a:xfrm>
          <a:prstGeom prst="rect">
            <a:avLst/>
          </a:prstGeom>
        </p:spPr>
      </p:pic>
    </p:spTree>
    <p:extLst>
      <p:ext uri="{BB962C8B-B14F-4D97-AF65-F5344CB8AC3E}">
        <p14:creationId xmlns:p14="http://schemas.microsoft.com/office/powerpoint/2010/main" val="2933236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4FD2755C-1578-511A-7182-0F577282A39C}"/>
              </a:ext>
            </a:extLst>
          </p:cNvPr>
          <p:cNvSpPr/>
          <p:nvPr/>
        </p:nvSpPr>
        <p:spPr>
          <a:xfrm>
            <a:off x="5495852" y="736116"/>
            <a:ext cx="2941168" cy="19332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Google Shape;891;p37">
            <a:extLst>
              <a:ext uri="{FF2B5EF4-FFF2-40B4-BE49-F238E27FC236}">
                <a16:creationId xmlns:a16="http://schemas.microsoft.com/office/drawing/2014/main" id="{2D878D82-CBAB-F5F5-1893-09DCE0D1E1A7}"/>
              </a:ext>
            </a:extLst>
          </p:cNvPr>
          <p:cNvSpPr txBox="1">
            <a:spLocks/>
          </p:cNvSpPr>
          <p:nvPr/>
        </p:nvSpPr>
        <p:spPr>
          <a:xfrm>
            <a:off x="6424551" y="721943"/>
            <a:ext cx="1071439" cy="3203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General</a:t>
            </a:r>
          </a:p>
        </p:txBody>
      </p:sp>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Cluster Rock Mesh</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149CB7D2-A51E-35AA-0539-8900384E3617}"/>
              </a:ext>
            </a:extLst>
          </p:cNvPr>
          <p:cNvPicPr>
            <a:picLocks noChangeAspect="1"/>
          </p:cNvPicPr>
          <p:nvPr/>
        </p:nvPicPr>
        <p:blipFill>
          <a:blip r:embed="rId3"/>
          <a:stretch>
            <a:fillRect/>
          </a:stretch>
        </p:blipFill>
        <p:spPr>
          <a:xfrm>
            <a:off x="236448" y="758139"/>
            <a:ext cx="3099549" cy="1223555"/>
          </a:xfrm>
          <a:prstGeom prst="rect">
            <a:avLst/>
          </a:prstGeom>
        </p:spPr>
      </p:pic>
      <p:pic>
        <p:nvPicPr>
          <p:cNvPr id="3" name="Picture 2">
            <a:extLst>
              <a:ext uri="{FF2B5EF4-FFF2-40B4-BE49-F238E27FC236}">
                <a16:creationId xmlns:a16="http://schemas.microsoft.com/office/drawing/2014/main" id="{682A4DCF-FF2E-9ACA-2519-7AF4FA11BB2F}"/>
              </a:ext>
            </a:extLst>
          </p:cNvPr>
          <p:cNvPicPr>
            <a:picLocks noChangeAspect="1"/>
          </p:cNvPicPr>
          <p:nvPr/>
        </p:nvPicPr>
        <p:blipFill>
          <a:blip r:embed="rId4"/>
          <a:stretch>
            <a:fillRect/>
          </a:stretch>
        </p:blipFill>
        <p:spPr>
          <a:xfrm>
            <a:off x="3432980" y="758139"/>
            <a:ext cx="1965889" cy="1695925"/>
          </a:xfrm>
          <a:prstGeom prst="rect">
            <a:avLst/>
          </a:prstGeom>
        </p:spPr>
      </p:pic>
      <p:sp>
        <p:nvSpPr>
          <p:cNvPr id="5" name="Rectangle: Rounded Corners 4">
            <a:extLst>
              <a:ext uri="{FF2B5EF4-FFF2-40B4-BE49-F238E27FC236}">
                <a16:creationId xmlns:a16="http://schemas.microsoft.com/office/drawing/2014/main" id="{7BDB7AF5-3F63-FCC7-B3F4-F46397D11C26}"/>
              </a:ext>
            </a:extLst>
          </p:cNvPr>
          <p:cNvSpPr/>
          <p:nvPr/>
        </p:nvSpPr>
        <p:spPr>
          <a:xfrm>
            <a:off x="80844" y="2766947"/>
            <a:ext cx="439046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891;p37">
            <a:extLst>
              <a:ext uri="{FF2B5EF4-FFF2-40B4-BE49-F238E27FC236}">
                <a16:creationId xmlns:a16="http://schemas.microsoft.com/office/drawing/2014/main" id="{27BF49EC-A58D-42F3-F105-4370B2F2FE03}"/>
              </a:ext>
            </a:extLst>
          </p:cNvPr>
          <p:cNvSpPr txBox="1">
            <a:spLocks/>
          </p:cNvSpPr>
          <p:nvPr/>
        </p:nvSpPr>
        <p:spPr>
          <a:xfrm>
            <a:off x="1744996" y="2669413"/>
            <a:ext cx="1062160" cy="356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Texture</a:t>
            </a:r>
          </a:p>
        </p:txBody>
      </p:sp>
      <p:sp>
        <p:nvSpPr>
          <p:cNvPr id="7" name="Google Shape;891;p37">
            <a:extLst>
              <a:ext uri="{FF2B5EF4-FFF2-40B4-BE49-F238E27FC236}">
                <a16:creationId xmlns:a16="http://schemas.microsoft.com/office/drawing/2014/main" id="{7B4825AE-3104-4C0C-5581-F1FF17ABA116}"/>
              </a:ext>
            </a:extLst>
          </p:cNvPr>
          <p:cNvSpPr txBox="1">
            <a:spLocks/>
          </p:cNvSpPr>
          <p:nvPr/>
        </p:nvSpPr>
        <p:spPr>
          <a:xfrm>
            <a:off x="269802" y="2892798"/>
            <a:ext cx="1581541" cy="35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Diffuse Map</a:t>
            </a:r>
          </a:p>
        </p:txBody>
      </p:sp>
      <p:sp>
        <p:nvSpPr>
          <p:cNvPr id="8" name="Google Shape;891;p37">
            <a:extLst>
              <a:ext uri="{FF2B5EF4-FFF2-40B4-BE49-F238E27FC236}">
                <a16:creationId xmlns:a16="http://schemas.microsoft.com/office/drawing/2014/main" id="{7F945BFC-9B28-78C0-1199-7CBC00872BC5}"/>
              </a:ext>
            </a:extLst>
          </p:cNvPr>
          <p:cNvSpPr txBox="1">
            <a:spLocks/>
          </p:cNvSpPr>
          <p:nvPr/>
        </p:nvSpPr>
        <p:spPr>
          <a:xfrm>
            <a:off x="2772047" y="2872060"/>
            <a:ext cx="1233223" cy="397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Normal Map</a:t>
            </a:r>
          </a:p>
        </p:txBody>
      </p:sp>
      <p:sp>
        <p:nvSpPr>
          <p:cNvPr id="10" name="Rectangle: Rounded Corners 9">
            <a:extLst>
              <a:ext uri="{FF2B5EF4-FFF2-40B4-BE49-F238E27FC236}">
                <a16:creationId xmlns:a16="http://schemas.microsoft.com/office/drawing/2014/main" id="{72D2A381-CE38-6C8F-5542-FA6C6E6BC7E3}"/>
              </a:ext>
            </a:extLst>
          </p:cNvPr>
          <p:cNvSpPr/>
          <p:nvPr/>
        </p:nvSpPr>
        <p:spPr>
          <a:xfrm>
            <a:off x="5032321" y="2765370"/>
            <a:ext cx="3886330" cy="21867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oogle Shape;891;p37">
            <a:extLst>
              <a:ext uri="{FF2B5EF4-FFF2-40B4-BE49-F238E27FC236}">
                <a16:creationId xmlns:a16="http://schemas.microsoft.com/office/drawing/2014/main" id="{9BA7CCDA-19CD-B625-E10A-D5C29B9A8698}"/>
              </a:ext>
            </a:extLst>
          </p:cNvPr>
          <p:cNvSpPr txBox="1">
            <a:spLocks/>
          </p:cNvSpPr>
          <p:nvPr/>
        </p:nvSpPr>
        <p:spPr>
          <a:xfrm>
            <a:off x="6403275" y="2738170"/>
            <a:ext cx="1264669" cy="287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sp>
        <p:nvSpPr>
          <p:cNvPr id="12" name="Google Shape;891;p37">
            <a:extLst>
              <a:ext uri="{FF2B5EF4-FFF2-40B4-BE49-F238E27FC236}">
                <a16:creationId xmlns:a16="http://schemas.microsoft.com/office/drawing/2014/main" id="{D4662FB2-6AFE-8DE8-6AF0-9DA6EE2A7923}"/>
              </a:ext>
            </a:extLst>
          </p:cNvPr>
          <p:cNvSpPr txBox="1">
            <a:spLocks/>
          </p:cNvSpPr>
          <p:nvPr/>
        </p:nvSpPr>
        <p:spPr>
          <a:xfrm>
            <a:off x="5495852" y="1091138"/>
            <a:ext cx="2941168" cy="287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The Cluster rock mesh is used as terrain and as part of the shrine and is sometimes coupled with the crystal mesh.</a:t>
            </a:r>
          </a:p>
          <a:p>
            <a:pPr marL="93131" indent="0"/>
            <a:endParaRPr lang="en-US" dirty="0"/>
          </a:p>
          <a:p>
            <a:pPr marL="93131" indent="0"/>
            <a:r>
              <a:rPr lang="en-US" dirty="0"/>
              <a:t>Also used as terrain that cannot be built on and will need to be lowered or raised by the player.</a:t>
            </a:r>
          </a:p>
        </p:txBody>
      </p:sp>
      <p:pic>
        <p:nvPicPr>
          <p:cNvPr id="14" name="Picture 13">
            <a:extLst>
              <a:ext uri="{FF2B5EF4-FFF2-40B4-BE49-F238E27FC236}">
                <a16:creationId xmlns:a16="http://schemas.microsoft.com/office/drawing/2014/main" id="{A4AF0211-348E-07EB-E1D1-8B6BE26D06E1}"/>
              </a:ext>
            </a:extLst>
          </p:cNvPr>
          <p:cNvPicPr>
            <a:picLocks noChangeAspect="1"/>
          </p:cNvPicPr>
          <p:nvPr/>
        </p:nvPicPr>
        <p:blipFill>
          <a:blip r:embed="rId5"/>
          <a:stretch>
            <a:fillRect/>
          </a:stretch>
        </p:blipFill>
        <p:spPr>
          <a:xfrm>
            <a:off x="395262" y="3269212"/>
            <a:ext cx="1591361" cy="1591361"/>
          </a:xfrm>
          <a:prstGeom prst="rect">
            <a:avLst/>
          </a:prstGeom>
        </p:spPr>
      </p:pic>
      <p:pic>
        <p:nvPicPr>
          <p:cNvPr id="16" name="Picture 15">
            <a:extLst>
              <a:ext uri="{FF2B5EF4-FFF2-40B4-BE49-F238E27FC236}">
                <a16:creationId xmlns:a16="http://schemas.microsoft.com/office/drawing/2014/main" id="{F4C01701-37C7-A9BC-2E0B-99ED04C4E002}"/>
              </a:ext>
            </a:extLst>
          </p:cNvPr>
          <p:cNvPicPr>
            <a:picLocks noChangeAspect="1"/>
          </p:cNvPicPr>
          <p:nvPr/>
        </p:nvPicPr>
        <p:blipFill>
          <a:blip r:embed="rId6"/>
          <a:stretch>
            <a:fillRect/>
          </a:stretch>
        </p:blipFill>
        <p:spPr>
          <a:xfrm>
            <a:off x="2633878" y="3239317"/>
            <a:ext cx="1609307" cy="1609307"/>
          </a:xfrm>
          <a:prstGeom prst="rect">
            <a:avLst/>
          </a:prstGeom>
        </p:spPr>
      </p:pic>
      <p:pic>
        <p:nvPicPr>
          <p:cNvPr id="18" name="Picture 17">
            <a:extLst>
              <a:ext uri="{FF2B5EF4-FFF2-40B4-BE49-F238E27FC236}">
                <a16:creationId xmlns:a16="http://schemas.microsoft.com/office/drawing/2014/main" id="{89E9D801-9413-962B-404A-81579F05176D}"/>
              </a:ext>
            </a:extLst>
          </p:cNvPr>
          <p:cNvPicPr>
            <a:picLocks noChangeAspect="1"/>
          </p:cNvPicPr>
          <p:nvPr/>
        </p:nvPicPr>
        <p:blipFill>
          <a:blip r:embed="rId7"/>
          <a:stretch>
            <a:fillRect/>
          </a:stretch>
        </p:blipFill>
        <p:spPr>
          <a:xfrm>
            <a:off x="5188748" y="3952384"/>
            <a:ext cx="3543046" cy="386795"/>
          </a:xfrm>
          <a:prstGeom prst="rect">
            <a:avLst/>
          </a:prstGeom>
        </p:spPr>
      </p:pic>
      <p:pic>
        <p:nvPicPr>
          <p:cNvPr id="19" name="Picture 18">
            <a:extLst>
              <a:ext uri="{FF2B5EF4-FFF2-40B4-BE49-F238E27FC236}">
                <a16:creationId xmlns:a16="http://schemas.microsoft.com/office/drawing/2014/main" id="{DCF62561-7484-FB04-1D5F-B9C76F811A3F}"/>
              </a:ext>
            </a:extLst>
          </p:cNvPr>
          <p:cNvPicPr>
            <a:picLocks noChangeAspect="1"/>
          </p:cNvPicPr>
          <p:nvPr/>
        </p:nvPicPr>
        <p:blipFill>
          <a:blip r:embed="rId8"/>
          <a:stretch>
            <a:fillRect/>
          </a:stretch>
        </p:blipFill>
        <p:spPr>
          <a:xfrm>
            <a:off x="5188748" y="3066066"/>
            <a:ext cx="1815025" cy="846194"/>
          </a:xfrm>
          <a:prstGeom prst="rect">
            <a:avLst/>
          </a:prstGeom>
        </p:spPr>
      </p:pic>
    </p:spTree>
    <p:extLst>
      <p:ext uri="{BB962C8B-B14F-4D97-AF65-F5344CB8AC3E}">
        <p14:creationId xmlns:p14="http://schemas.microsoft.com/office/powerpoint/2010/main" val="367415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7"/>
          <p:cNvSpPr txBox="1">
            <a:spLocks noGrp="1"/>
          </p:cNvSpPr>
          <p:nvPr>
            <p:ph type="title"/>
          </p:nvPr>
        </p:nvSpPr>
        <p:spPr>
          <a:xfrm>
            <a:off x="0" y="60843"/>
            <a:ext cx="91440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Single Rock Mesh</a:t>
            </a:r>
            <a:endParaRPr sz="2000" dirty="0"/>
          </a:p>
        </p:txBody>
      </p:sp>
      <p:sp>
        <p:nvSpPr>
          <p:cNvPr id="892" name="Google Shape;892;p37"/>
          <p:cNvSpPr/>
          <p:nvPr/>
        </p:nvSpPr>
        <p:spPr>
          <a:xfrm>
            <a:off x="4415925" y="4297725"/>
            <a:ext cx="356529" cy="356529"/>
          </a:xfrm>
          <a:custGeom>
            <a:avLst/>
            <a:gdLst/>
            <a:ahLst/>
            <a:cxnLst/>
            <a:rect l="l" t="t" r="r" b="b"/>
            <a:pathLst>
              <a:path w="18914" h="18914" extrusionOk="0">
                <a:moveTo>
                  <a:pt x="7030" y="0"/>
                </a:moveTo>
                <a:lnTo>
                  <a:pt x="7030" y="3141"/>
                </a:lnTo>
                <a:lnTo>
                  <a:pt x="3141" y="3141"/>
                </a:lnTo>
                <a:lnTo>
                  <a:pt x="3141" y="7030"/>
                </a:lnTo>
                <a:lnTo>
                  <a:pt x="0" y="7030"/>
                </a:lnTo>
                <a:lnTo>
                  <a:pt x="0" y="11883"/>
                </a:lnTo>
                <a:lnTo>
                  <a:pt x="3141" y="11883"/>
                </a:lnTo>
                <a:lnTo>
                  <a:pt x="3141" y="15773"/>
                </a:lnTo>
                <a:lnTo>
                  <a:pt x="7030" y="15773"/>
                </a:lnTo>
                <a:lnTo>
                  <a:pt x="7030" y="18913"/>
                </a:lnTo>
                <a:lnTo>
                  <a:pt x="11884" y="18913"/>
                </a:lnTo>
                <a:lnTo>
                  <a:pt x="11884" y="15773"/>
                </a:lnTo>
                <a:lnTo>
                  <a:pt x="15773" y="15773"/>
                </a:lnTo>
                <a:lnTo>
                  <a:pt x="15773" y="11883"/>
                </a:lnTo>
                <a:lnTo>
                  <a:pt x="18914" y="11883"/>
                </a:lnTo>
                <a:lnTo>
                  <a:pt x="18914" y="7030"/>
                </a:lnTo>
                <a:lnTo>
                  <a:pt x="15773" y="7030"/>
                </a:lnTo>
                <a:lnTo>
                  <a:pt x="15773" y="3141"/>
                </a:lnTo>
                <a:lnTo>
                  <a:pt x="11884" y="3141"/>
                </a:lnTo>
                <a:lnTo>
                  <a:pt x="11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56EA60BF-80CB-8054-88B4-03FF5FAA64FB}"/>
              </a:ext>
            </a:extLst>
          </p:cNvPr>
          <p:cNvPicPr>
            <a:picLocks noChangeAspect="1"/>
          </p:cNvPicPr>
          <p:nvPr/>
        </p:nvPicPr>
        <p:blipFill>
          <a:blip r:embed="rId3"/>
          <a:stretch>
            <a:fillRect/>
          </a:stretch>
        </p:blipFill>
        <p:spPr>
          <a:xfrm>
            <a:off x="974027" y="691893"/>
            <a:ext cx="1743321" cy="2830292"/>
          </a:xfrm>
          <a:prstGeom prst="rect">
            <a:avLst/>
          </a:prstGeom>
        </p:spPr>
      </p:pic>
      <p:sp>
        <p:nvSpPr>
          <p:cNvPr id="2" name="Rectangle: Rounded Corners 1">
            <a:extLst>
              <a:ext uri="{FF2B5EF4-FFF2-40B4-BE49-F238E27FC236}">
                <a16:creationId xmlns:a16="http://schemas.microsoft.com/office/drawing/2014/main" id="{A494988B-36CD-3B08-618E-732DDF08A9C9}"/>
              </a:ext>
            </a:extLst>
          </p:cNvPr>
          <p:cNvSpPr/>
          <p:nvPr/>
        </p:nvSpPr>
        <p:spPr>
          <a:xfrm>
            <a:off x="4572000" y="586780"/>
            <a:ext cx="439046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891;p37">
            <a:extLst>
              <a:ext uri="{FF2B5EF4-FFF2-40B4-BE49-F238E27FC236}">
                <a16:creationId xmlns:a16="http://schemas.microsoft.com/office/drawing/2014/main" id="{CCDD6EDC-8961-A6C6-5138-FCBE3BC6AADD}"/>
              </a:ext>
            </a:extLst>
          </p:cNvPr>
          <p:cNvSpPr txBox="1">
            <a:spLocks/>
          </p:cNvSpPr>
          <p:nvPr/>
        </p:nvSpPr>
        <p:spPr>
          <a:xfrm>
            <a:off x="6236152" y="489246"/>
            <a:ext cx="1062160" cy="3565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Texture</a:t>
            </a:r>
          </a:p>
        </p:txBody>
      </p:sp>
      <p:sp>
        <p:nvSpPr>
          <p:cNvPr id="4" name="Google Shape;891;p37">
            <a:extLst>
              <a:ext uri="{FF2B5EF4-FFF2-40B4-BE49-F238E27FC236}">
                <a16:creationId xmlns:a16="http://schemas.microsoft.com/office/drawing/2014/main" id="{155C6DD7-E40E-3FFF-BFFE-2C2C7D53CCA0}"/>
              </a:ext>
            </a:extLst>
          </p:cNvPr>
          <p:cNvSpPr txBox="1">
            <a:spLocks/>
          </p:cNvSpPr>
          <p:nvPr/>
        </p:nvSpPr>
        <p:spPr>
          <a:xfrm>
            <a:off x="4749796" y="712631"/>
            <a:ext cx="1581541" cy="35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Diffuse Map</a:t>
            </a:r>
          </a:p>
        </p:txBody>
      </p:sp>
      <p:sp>
        <p:nvSpPr>
          <p:cNvPr id="5" name="Google Shape;891;p37">
            <a:extLst>
              <a:ext uri="{FF2B5EF4-FFF2-40B4-BE49-F238E27FC236}">
                <a16:creationId xmlns:a16="http://schemas.microsoft.com/office/drawing/2014/main" id="{78557725-A280-A653-2C55-58E4D4584371}"/>
              </a:ext>
            </a:extLst>
          </p:cNvPr>
          <p:cNvSpPr txBox="1">
            <a:spLocks/>
          </p:cNvSpPr>
          <p:nvPr/>
        </p:nvSpPr>
        <p:spPr>
          <a:xfrm>
            <a:off x="7263203" y="691893"/>
            <a:ext cx="1233223" cy="397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Normal Map</a:t>
            </a:r>
          </a:p>
        </p:txBody>
      </p:sp>
      <p:sp>
        <p:nvSpPr>
          <p:cNvPr id="6" name="Rectangle: Rounded Corners 5">
            <a:extLst>
              <a:ext uri="{FF2B5EF4-FFF2-40B4-BE49-F238E27FC236}">
                <a16:creationId xmlns:a16="http://schemas.microsoft.com/office/drawing/2014/main" id="{9EE0C6E9-64C0-9FED-0448-017D64E43210}"/>
              </a:ext>
            </a:extLst>
          </p:cNvPr>
          <p:cNvSpPr/>
          <p:nvPr/>
        </p:nvSpPr>
        <p:spPr>
          <a:xfrm>
            <a:off x="4571999" y="2897460"/>
            <a:ext cx="4390465" cy="218519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891;p37">
            <a:extLst>
              <a:ext uri="{FF2B5EF4-FFF2-40B4-BE49-F238E27FC236}">
                <a16:creationId xmlns:a16="http://schemas.microsoft.com/office/drawing/2014/main" id="{0551C4B7-17F6-77D7-365C-971AE14AA8C0}"/>
              </a:ext>
            </a:extLst>
          </p:cNvPr>
          <p:cNvSpPr txBox="1">
            <a:spLocks/>
          </p:cNvSpPr>
          <p:nvPr/>
        </p:nvSpPr>
        <p:spPr>
          <a:xfrm>
            <a:off x="6185446" y="2868891"/>
            <a:ext cx="1428722" cy="287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Set up Code</a:t>
            </a:r>
          </a:p>
        </p:txBody>
      </p:sp>
      <p:sp>
        <p:nvSpPr>
          <p:cNvPr id="8" name="Google Shape;891;p37">
            <a:extLst>
              <a:ext uri="{FF2B5EF4-FFF2-40B4-BE49-F238E27FC236}">
                <a16:creationId xmlns:a16="http://schemas.microsoft.com/office/drawing/2014/main" id="{54EDC531-F122-667F-51C2-D10182E89D36}"/>
              </a:ext>
            </a:extLst>
          </p:cNvPr>
          <p:cNvSpPr txBox="1">
            <a:spLocks/>
          </p:cNvSpPr>
          <p:nvPr/>
        </p:nvSpPr>
        <p:spPr>
          <a:xfrm>
            <a:off x="181536" y="3702286"/>
            <a:ext cx="3320414" cy="287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93131" indent="0"/>
            <a:r>
              <a:rPr lang="en-US" dirty="0"/>
              <a:t>The Single rock mesh is used as terrain.</a:t>
            </a:r>
          </a:p>
          <a:p>
            <a:pPr marL="93131" indent="0"/>
            <a:r>
              <a:rPr lang="en-US" dirty="0"/>
              <a:t>Also used as terrain that cannot be built on and will need to be lowered or raised by the player.</a:t>
            </a:r>
          </a:p>
          <a:p>
            <a:pPr marL="93131" indent="0"/>
            <a:endParaRPr lang="en-US" dirty="0"/>
          </a:p>
          <a:p>
            <a:pPr marL="93131" indent="0"/>
            <a:endParaRPr lang="en-US" dirty="0"/>
          </a:p>
        </p:txBody>
      </p:sp>
      <p:pic>
        <p:nvPicPr>
          <p:cNvPr id="12" name="Picture 11">
            <a:extLst>
              <a:ext uri="{FF2B5EF4-FFF2-40B4-BE49-F238E27FC236}">
                <a16:creationId xmlns:a16="http://schemas.microsoft.com/office/drawing/2014/main" id="{1D2E70D4-00B1-8952-D492-5C2C9276DEF1}"/>
              </a:ext>
            </a:extLst>
          </p:cNvPr>
          <p:cNvPicPr>
            <a:picLocks noChangeAspect="1"/>
          </p:cNvPicPr>
          <p:nvPr/>
        </p:nvPicPr>
        <p:blipFill>
          <a:blip r:embed="rId4"/>
          <a:stretch>
            <a:fillRect/>
          </a:stretch>
        </p:blipFill>
        <p:spPr>
          <a:xfrm>
            <a:off x="4946447" y="1165221"/>
            <a:ext cx="1377380" cy="1377380"/>
          </a:xfrm>
          <a:prstGeom prst="rect">
            <a:avLst/>
          </a:prstGeom>
        </p:spPr>
      </p:pic>
      <p:pic>
        <p:nvPicPr>
          <p:cNvPr id="14" name="Picture 13">
            <a:extLst>
              <a:ext uri="{FF2B5EF4-FFF2-40B4-BE49-F238E27FC236}">
                <a16:creationId xmlns:a16="http://schemas.microsoft.com/office/drawing/2014/main" id="{A453AD9C-D4EA-8CE1-202A-F9B3ED7AD7FC}"/>
              </a:ext>
            </a:extLst>
          </p:cNvPr>
          <p:cNvPicPr>
            <a:picLocks noChangeAspect="1"/>
          </p:cNvPicPr>
          <p:nvPr/>
        </p:nvPicPr>
        <p:blipFill>
          <a:blip r:embed="rId5"/>
          <a:stretch>
            <a:fillRect/>
          </a:stretch>
        </p:blipFill>
        <p:spPr>
          <a:xfrm>
            <a:off x="7100048" y="1088713"/>
            <a:ext cx="1462286" cy="1462286"/>
          </a:xfrm>
          <a:prstGeom prst="rect">
            <a:avLst/>
          </a:prstGeom>
        </p:spPr>
      </p:pic>
      <p:pic>
        <p:nvPicPr>
          <p:cNvPr id="15" name="Picture 14">
            <a:extLst>
              <a:ext uri="{FF2B5EF4-FFF2-40B4-BE49-F238E27FC236}">
                <a16:creationId xmlns:a16="http://schemas.microsoft.com/office/drawing/2014/main" id="{CBED86C5-914D-2932-3EE7-61FB29ED26E8}"/>
              </a:ext>
            </a:extLst>
          </p:cNvPr>
          <p:cNvPicPr>
            <a:picLocks noChangeAspect="1"/>
          </p:cNvPicPr>
          <p:nvPr/>
        </p:nvPicPr>
        <p:blipFill>
          <a:blip r:embed="rId6"/>
          <a:stretch>
            <a:fillRect/>
          </a:stretch>
        </p:blipFill>
        <p:spPr>
          <a:xfrm>
            <a:off x="4863644" y="3200715"/>
            <a:ext cx="1815025" cy="846194"/>
          </a:xfrm>
          <a:prstGeom prst="rect">
            <a:avLst/>
          </a:prstGeom>
        </p:spPr>
      </p:pic>
      <p:pic>
        <p:nvPicPr>
          <p:cNvPr id="18" name="Picture 17">
            <a:extLst>
              <a:ext uri="{FF2B5EF4-FFF2-40B4-BE49-F238E27FC236}">
                <a16:creationId xmlns:a16="http://schemas.microsoft.com/office/drawing/2014/main" id="{54996123-7555-6BF7-8B5E-AAB0EDFD3434}"/>
              </a:ext>
            </a:extLst>
          </p:cNvPr>
          <p:cNvPicPr>
            <a:picLocks noChangeAspect="1"/>
          </p:cNvPicPr>
          <p:nvPr/>
        </p:nvPicPr>
        <p:blipFill>
          <a:blip r:embed="rId7"/>
          <a:stretch>
            <a:fillRect/>
          </a:stretch>
        </p:blipFill>
        <p:spPr>
          <a:xfrm>
            <a:off x="4859964" y="4161740"/>
            <a:ext cx="3387856" cy="376847"/>
          </a:xfrm>
          <a:prstGeom prst="rect">
            <a:avLst/>
          </a:prstGeom>
        </p:spPr>
      </p:pic>
    </p:spTree>
    <p:extLst>
      <p:ext uri="{BB962C8B-B14F-4D97-AF65-F5344CB8AC3E}">
        <p14:creationId xmlns:p14="http://schemas.microsoft.com/office/powerpoint/2010/main" val="2279774687"/>
      </p:ext>
    </p:extLst>
  </p:cSld>
  <p:clrMapOvr>
    <a:masterClrMapping/>
  </p:clrMapOvr>
</p:sld>
</file>

<file path=ppt/theme/theme1.xml><?xml version="1.0" encoding="utf-8"?>
<a:theme xmlns:a="http://schemas.openxmlformats.org/drawingml/2006/main" name="Arcade Effect Newsletter by Slidesgo">
  <a:themeElements>
    <a:clrScheme name="Simple Light">
      <a:dk1>
        <a:srgbClr val="FCFCFC"/>
      </a:dk1>
      <a:lt1>
        <a:srgbClr val="0F0858"/>
      </a:lt1>
      <a:dk2>
        <a:srgbClr val="BD6DFF"/>
      </a:dk2>
      <a:lt2>
        <a:srgbClr val="3730FD"/>
      </a:lt2>
      <a:accent1>
        <a:srgbClr val="FFFFFF"/>
      </a:accent1>
      <a:accent2>
        <a:srgbClr val="FFFFFF"/>
      </a:accent2>
      <a:accent3>
        <a:srgbClr val="FFFFFF"/>
      </a:accent3>
      <a:accent4>
        <a:srgbClr val="FFFFFF"/>
      </a:accent4>
      <a:accent5>
        <a:srgbClr val="FFFFFF"/>
      </a:accent5>
      <a:accent6>
        <a:srgbClr val="FFFFFF"/>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819</Words>
  <Application>Microsoft Office PowerPoint</Application>
  <PresentationFormat>On-screen Show (16:9)</PresentationFormat>
  <Paragraphs>124</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Press Start 2P</vt:lpstr>
      <vt:lpstr>Arimo</vt:lpstr>
      <vt:lpstr>Arial</vt:lpstr>
      <vt:lpstr>Playfair Display SemiBold</vt:lpstr>
      <vt:lpstr>Roboto</vt:lpstr>
      <vt:lpstr>Raleway</vt:lpstr>
      <vt:lpstr>Arcade Effect Newsletter by Slidesgo</vt:lpstr>
      <vt:lpstr>Render Portfolio for Populus Magos</vt:lpstr>
      <vt:lpstr>TABLE OF CONTENTS</vt:lpstr>
      <vt:lpstr>Brief Intro to Populus Magos</vt:lpstr>
      <vt:lpstr>Populus Magos</vt:lpstr>
      <vt:lpstr>Each 3d Model rendered</vt:lpstr>
      <vt:lpstr>Terrain Board Meshes</vt:lpstr>
      <vt:lpstr>Ground Plane Mesh</vt:lpstr>
      <vt:lpstr>Cluster Rock Mesh</vt:lpstr>
      <vt:lpstr>Single Rock Mesh</vt:lpstr>
      <vt:lpstr>Magos Black Sand</vt:lpstr>
      <vt:lpstr>Magos Crystal Mesh</vt:lpstr>
      <vt:lpstr>Maps Maps</vt:lpstr>
      <vt:lpstr>Astra Building Meshes</vt:lpstr>
      <vt:lpstr>Star Forger &amp; Star Walker Meshes</vt:lpstr>
      <vt:lpstr>Lighting</vt:lpstr>
      <vt:lpstr>Directional Light</vt:lpstr>
      <vt:lpstr>Point Light</vt:lpstr>
      <vt:lpstr>Camera (Isometric)</vt:lpstr>
      <vt:lpstr>Isometric Camera</vt:lpstr>
      <vt:lpstr>Scenes</vt:lpstr>
      <vt:lpstr>Populus Magos Level 1</vt:lpstr>
      <vt:lpstr>Populus Magos Level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Render Portfolio for Populus Magos</dc:title>
  <dc:creator>Mario Battiston</dc:creator>
  <cp:lastModifiedBy>Mario Battiston</cp:lastModifiedBy>
  <cp:revision>54</cp:revision>
  <dcterms:modified xsi:type="dcterms:W3CDTF">2024-01-17T14:35:14Z</dcterms:modified>
</cp:coreProperties>
</file>